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56" r:id="rId2"/>
    <p:sldId id="258" r:id="rId3"/>
    <p:sldId id="289" r:id="rId4"/>
    <p:sldId id="266" r:id="rId5"/>
    <p:sldId id="267" r:id="rId6"/>
    <p:sldId id="268" r:id="rId7"/>
    <p:sldId id="269" r:id="rId8"/>
    <p:sldId id="270" r:id="rId9"/>
    <p:sldId id="288"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63" r:id="rId27"/>
    <p:sldId id="264" r:id="rId28"/>
    <p:sldId id="262" r:id="rId29"/>
    <p:sldId id="26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5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4F8171-B828-F946-9FD2-F04D10A8B1F2}" type="datetimeFigureOut">
              <a:rPr lang="en-US" smtClean="0"/>
              <a:t>3/5/13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8E4D3-38B2-814E-8CA3-FCA836BAE13F}" type="slidenum">
              <a:rPr lang="en-US" smtClean="0"/>
              <a:t>‹#›</a:t>
            </a:fld>
            <a:endParaRPr lang="en-US"/>
          </a:p>
        </p:txBody>
      </p:sp>
    </p:spTree>
    <p:extLst>
      <p:ext uri="{BB962C8B-B14F-4D97-AF65-F5344CB8AC3E}">
        <p14:creationId xmlns:p14="http://schemas.microsoft.com/office/powerpoint/2010/main" val="5174785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*accessible language</a:t>
            </a:r>
            <a:r>
              <a:rPr lang="en-US" baseline="0" dirty="0" smtClean="0"/>
              <a:t> to all </a:t>
            </a:r>
          </a:p>
          <a:p>
            <a:r>
              <a:rPr lang="en-US" baseline="0" dirty="0" smtClean="0"/>
              <a:t>*incorporates black women </a:t>
            </a:r>
          </a:p>
          <a:p>
            <a:r>
              <a:rPr lang="en-US" baseline="0" dirty="0" smtClean="0"/>
              <a:t>* Highlights woman’s issues – not treated as men state we are </a:t>
            </a:r>
            <a:endParaRPr lang="en-US" dirty="0"/>
          </a:p>
        </p:txBody>
      </p:sp>
      <p:sp>
        <p:nvSpPr>
          <p:cNvPr id="4" name="Slide Number Placeholder 3"/>
          <p:cNvSpPr>
            <a:spLocks noGrp="1"/>
          </p:cNvSpPr>
          <p:nvPr>
            <p:ph type="sldNum" sz="quarter" idx="10"/>
          </p:nvPr>
        </p:nvSpPr>
        <p:spPr/>
        <p:txBody>
          <a:bodyPr/>
          <a:lstStyle/>
          <a:p>
            <a:fld id="{BB58E4D3-38B2-814E-8CA3-FCA836BAE13F}" type="slidenum">
              <a:rPr lang="en-US" smtClean="0"/>
              <a:t>5</a:t>
            </a:fld>
            <a:endParaRPr lang="en-US"/>
          </a:p>
        </p:txBody>
      </p:sp>
    </p:spTree>
    <p:extLst>
      <p:ext uri="{BB962C8B-B14F-4D97-AF65-F5344CB8AC3E}">
        <p14:creationId xmlns:p14="http://schemas.microsoft.com/office/powerpoint/2010/main" val="3759938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mothers be feminists?</a:t>
            </a:r>
            <a:endParaRPr lang="en-US" dirty="0"/>
          </a:p>
        </p:txBody>
      </p:sp>
      <p:sp>
        <p:nvSpPr>
          <p:cNvPr id="4" name="Slide Number Placeholder 3"/>
          <p:cNvSpPr>
            <a:spLocks noGrp="1"/>
          </p:cNvSpPr>
          <p:nvPr>
            <p:ph type="sldNum" sz="quarter" idx="10"/>
          </p:nvPr>
        </p:nvSpPr>
        <p:spPr/>
        <p:txBody>
          <a:bodyPr/>
          <a:lstStyle/>
          <a:p>
            <a:fld id="{BB58E4D3-38B2-814E-8CA3-FCA836BAE13F}" type="slidenum">
              <a:rPr lang="en-US" smtClean="0"/>
              <a:t>8</a:t>
            </a:fld>
            <a:endParaRPr lang="en-US"/>
          </a:p>
        </p:txBody>
      </p:sp>
    </p:spTree>
    <p:extLst>
      <p:ext uri="{BB962C8B-B14F-4D97-AF65-F5344CB8AC3E}">
        <p14:creationId xmlns:p14="http://schemas.microsoft.com/office/powerpoint/2010/main" val="162976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Malcom</a:t>
            </a:r>
            <a:r>
              <a:rPr lang="en-US" baseline="0" dirty="0" smtClean="0"/>
              <a:t> X line of thinking </a:t>
            </a:r>
            <a:endParaRPr lang="en-US" dirty="0"/>
          </a:p>
        </p:txBody>
      </p:sp>
      <p:sp>
        <p:nvSpPr>
          <p:cNvPr id="4" name="Slide Number Placeholder 3"/>
          <p:cNvSpPr>
            <a:spLocks noGrp="1"/>
          </p:cNvSpPr>
          <p:nvPr>
            <p:ph type="sldNum" sz="quarter" idx="10"/>
          </p:nvPr>
        </p:nvSpPr>
        <p:spPr/>
        <p:txBody>
          <a:bodyPr/>
          <a:lstStyle/>
          <a:p>
            <a:fld id="{BB58E4D3-38B2-814E-8CA3-FCA836BAE13F}" type="slidenum">
              <a:rPr lang="en-US" smtClean="0"/>
              <a:t>10</a:t>
            </a:fld>
            <a:endParaRPr lang="en-US"/>
          </a:p>
        </p:txBody>
      </p:sp>
    </p:spTree>
    <p:extLst>
      <p:ext uri="{BB962C8B-B14F-4D97-AF65-F5344CB8AC3E}">
        <p14:creationId xmlns:p14="http://schemas.microsoft.com/office/powerpoint/2010/main" val="3300223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men like strong women?  </a:t>
            </a:r>
            <a:endParaRPr lang="en-US" dirty="0"/>
          </a:p>
        </p:txBody>
      </p:sp>
      <p:sp>
        <p:nvSpPr>
          <p:cNvPr id="4" name="Slide Number Placeholder 3"/>
          <p:cNvSpPr>
            <a:spLocks noGrp="1"/>
          </p:cNvSpPr>
          <p:nvPr>
            <p:ph type="sldNum" sz="quarter" idx="10"/>
          </p:nvPr>
        </p:nvSpPr>
        <p:spPr/>
        <p:txBody>
          <a:bodyPr/>
          <a:lstStyle/>
          <a:p>
            <a:fld id="{BB58E4D3-38B2-814E-8CA3-FCA836BAE13F}" type="slidenum">
              <a:rPr lang="en-US" smtClean="0"/>
              <a:t>11</a:t>
            </a:fld>
            <a:endParaRPr lang="en-US"/>
          </a:p>
        </p:txBody>
      </p:sp>
    </p:spTree>
    <p:extLst>
      <p:ext uri="{BB962C8B-B14F-4D97-AF65-F5344CB8AC3E}">
        <p14:creationId xmlns:p14="http://schemas.microsoft.com/office/powerpoint/2010/main" val="2954556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t>
            </a:r>
            <a:r>
              <a:rPr lang="en-US" baseline="0" dirty="0" smtClean="0"/>
              <a:t> she serious? Or is she being over-the-top as a sort of parody? </a:t>
            </a:r>
          </a:p>
          <a:p>
            <a:r>
              <a:rPr lang="en-US" baseline="0" dirty="0" smtClean="0"/>
              <a:t>Now, find out: She shot Andy Warhol &amp; was schizophrenic.  Does this change your perception of her and her motives?  </a:t>
            </a:r>
            <a:endParaRPr lang="en-US" dirty="0"/>
          </a:p>
        </p:txBody>
      </p:sp>
      <p:sp>
        <p:nvSpPr>
          <p:cNvPr id="4" name="Slide Number Placeholder 3"/>
          <p:cNvSpPr>
            <a:spLocks noGrp="1"/>
          </p:cNvSpPr>
          <p:nvPr>
            <p:ph type="sldNum" sz="quarter" idx="10"/>
          </p:nvPr>
        </p:nvSpPr>
        <p:spPr/>
        <p:txBody>
          <a:bodyPr/>
          <a:lstStyle/>
          <a:p>
            <a:fld id="{BB58E4D3-38B2-814E-8CA3-FCA836BAE13F}" type="slidenum">
              <a:rPr lang="en-US" smtClean="0"/>
              <a:t>13</a:t>
            </a:fld>
            <a:endParaRPr lang="en-US"/>
          </a:p>
        </p:txBody>
      </p:sp>
    </p:spTree>
    <p:extLst>
      <p:ext uri="{BB962C8B-B14F-4D97-AF65-F5344CB8AC3E}">
        <p14:creationId xmlns:p14="http://schemas.microsoft.com/office/powerpoint/2010/main" val="4061473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t>
            </a:r>
            <a:r>
              <a:rPr lang="en-US" baseline="0" dirty="0" smtClean="0"/>
              <a:t> this a good strategy or no?  Is it enough to not discriminate if you’re still ignoring double-oppression of multiple minorities?  </a:t>
            </a:r>
            <a:endParaRPr lang="en-US" dirty="0"/>
          </a:p>
        </p:txBody>
      </p:sp>
      <p:sp>
        <p:nvSpPr>
          <p:cNvPr id="4" name="Slide Number Placeholder 3"/>
          <p:cNvSpPr>
            <a:spLocks noGrp="1"/>
          </p:cNvSpPr>
          <p:nvPr>
            <p:ph type="sldNum" sz="quarter" idx="10"/>
          </p:nvPr>
        </p:nvSpPr>
        <p:spPr/>
        <p:txBody>
          <a:bodyPr/>
          <a:lstStyle/>
          <a:p>
            <a:fld id="{BB58E4D3-38B2-814E-8CA3-FCA836BAE13F}" type="slidenum">
              <a:rPr lang="en-US" smtClean="0"/>
              <a:t>15</a:t>
            </a:fld>
            <a:endParaRPr lang="en-US"/>
          </a:p>
        </p:txBody>
      </p:sp>
    </p:spTree>
    <p:extLst>
      <p:ext uri="{BB962C8B-B14F-4D97-AF65-F5344CB8AC3E}">
        <p14:creationId xmlns:p14="http://schemas.microsoft.com/office/powerpoint/2010/main" val="2233888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do our messages of what we should like, act like, etc. come from:</a:t>
            </a:r>
            <a:r>
              <a:rPr lang="en-US" baseline="0" dirty="0" smtClean="0"/>
              <a:t> women or men? </a:t>
            </a:r>
          </a:p>
          <a:p>
            <a:r>
              <a:rPr lang="en-US" baseline="0" dirty="0" smtClean="0"/>
              <a:t>Do you think there is heterosexual privilege? Examples? </a:t>
            </a:r>
          </a:p>
          <a:p>
            <a:r>
              <a:rPr lang="en-US" baseline="0" dirty="0" smtClean="0"/>
              <a:t>If people with privilege use it to help others is that still helping the movement or are they still “above” others without the privilege?</a:t>
            </a:r>
            <a:endParaRPr lang="en-US" dirty="0"/>
          </a:p>
        </p:txBody>
      </p:sp>
      <p:sp>
        <p:nvSpPr>
          <p:cNvPr id="4" name="Slide Number Placeholder 3"/>
          <p:cNvSpPr>
            <a:spLocks noGrp="1"/>
          </p:cNvSpPr>
          <p:nvPr>
            <p:ph type="sldNum" sz="quarter" idx="10"/>
          </p:nvPr>
        </p:nvSpPr>
        <p:spPr/>
        <p:txBody>
          <a:bodyPr/>
          <a:lstStyle/>
          <a:p>
            <a:fld id="{BB58E4D3-38B2-814E-8CA3-FCA836BAE13F}" type="slidenum">
              <a:rPr lang="en-US" smtClean="0"/>
              <a:t>19</a:t>
            </a:fld>
            <a:endParaRPr lang="en-US"/>
          </a:p>
        </p:txBody>
      </p:sp>
    </p:spTree>
    <p:extLst>
      <p:ext uri="{BB962C8B-B14F-4D97-AF65-F5344CB8AC3E}">
        <p14:creationId xmlns:p14="http://schemas.microsoft.com/office/powerpoint/2010/main" val="2498079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Christianity</a:t>
            </a:r>
            <a:r>
              <a:rPr lang="en-US" baseline="0" dirty="0" smtClean="0"/>
              <a:t> (religion) = important here because we get messages of virginity &amp; male domination from “orthodox” interpretation of the gospels </a:t>
            </a:r>
          </a:p>
          <a:p>
            <a:r>
              <a:rPr lang="en-US" baseline="0" dirty="0" smtClean="0"/>
              <a:t>**ROMAN church adopted patriarchal Israel traditions </a:t>
            </a:r>
            <a:endParaRPr lang="en-US" dirty="0"/>
          </a:p>
        </p:txBody>
      </p:sp>
      <p:sp>
        <p:nvSpPr>
          <p:cNvPr id="4" name="Slide Number Placeholder 3"/>
          <p:cNvSpPr>
            <a:spLocks noGrp="1"/>
          </p:cNvSpPr>
          <p:nvPr>
            <p:ph type="sldNum" sz="quarter" idx="10"/>
          </p:nvPr>
        </p:nvSpPr>
        <p:spPr/>
        <p:txBody>
          <a:bodyPr/>
          <a:lstStyle/>
          <a:p>
            <a:fld id="{BB58E4D3-38B2-814E-8CA3-FCA836BAE13F}" type="slidenum">
              <a:rPr lang="en-US" smtClean="0"/>
              <a:t>23</a:t>
            </a:fld>
            <a:endParaRPr lang="en-US"/>
          </a:p>
        </p:txBody>
      </p:sp>
    </p:spTree>
    <p:extLst>
      <p:ext uri="{BB962C8B-B14F-4D97-AF65-F5344CB8AC3E}">
        <p14:creationId xmlns:p14="http://schemas.microsoft.com/office/powerpoint/2010/main" val="1739282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 from the</a:t>
            </a:r>
            <a:r>
              <a:rPr lang="en-US" baseline="0" dirty="0" smtClean="0"/>
              <a:t> pamphlet: “He is the leader of the house/nation because his knowledge of the world is broader, his awareness is greater, his understanding is fuller and his application of this information is wiser.” </a:t>
            </a:r>
            <a:endParaRPr lang="en-US" dirty="0"/>
          </a:p>
        </p:txBody>
      </p:sp>
      <p:sp>
        <p:nvSpPr>
          <p:cNvPr id="4" name="Slide Number Placeholder 3"/>
          <p:cNvSpPr>
            <a:spLocks noGrp="1"/>
          </p:cNvSpPr>
          <p:nvPr>
            <p:ph type="sldNum" sz="quarter" idx="10"/>
          </p:nvPr>
        </p:nvSpPr>
        <p:spPr/>
        <p:txBody>
          <a:bodyPr/>
          <a:lstStyle/>
          <a:p>
            <a:fld id="{BB58E4D3-38B2-814E-8CA3-FCA836BAE13F}" type="slidenum">
              <a:rPr lang="en-US" smtClean="0"/>
              <a:t>24</a:t>
            </a:fld>
            <a:endParaRPr lang="en-US"/>
          </a:p>
        </p:txBody>
      </p:sp>
    </p:spTree>
    <p:extLst>
      <p:ext uri="{BB962C8B-B14F-4D97-AF65-F5344CB8AC3E}">
        <p14:creationId xmlns:p14="http://schemas.microsoft.com/office/powerpoint/2010/main" val="215653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CFCF0E6-8B7E-8541-A165-36B36CFFDD9C}" type="datetimeFigureOut">
              <a:rPr lang="en-US" smtClean="0"/>
              <a:t>3/5/13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FA5A3C7-AB78-DD41-8861-A929723B11D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CF0E6-8B7E-8541-A165-36B36CFFDD9C}" type="datetimeFigureOut">
              <a:rPr lang="en-US" smtClean="0"/>
              <a:t>3/5/13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5A3C7-AB78-DD41-8861-A929723B11D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CF0E6-8B7E-8541-A165-36B36CFFDD9C}" type="datetimeFigureOut">
              <a:rPr lang="en-US" smtClean="0"/>
              <a:t>3/5/13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5A3C7-AB78-DD41-8861-A929723B11D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FCF0E6-8B7E-8541-A165-36B36CFFDD9C}" type="datetimeFigureOut">
              <a:rPr lang="en-US" smtClean="0"/>
              <a:t>3/5/13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5A3C7-AB78-DD41-8861-A929723B11D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CF0E6-8B7E-8541-A165-36B36CFFDD9C}" type="datetimeFigureOut">
              <a:rPr lang="en-US" smtClean="0"/>
              <a:t>3/5/13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A5A3C7-AB78-DD41-8861-A929723B11D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CFCF0E6-8B7E-8541-A165-36B36CFFDD9C}" type="datetimeFigureOut">
              <a:rPr lang="en-US" smtClean="0"/>
              <a:t>3/5/13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A5A3C7-AB78-DD41-8861-A929723B11D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FCF0E6-8B7E-8541-A165-36B36CFFDD9C}" type="datetimeFigureOut">
              <a:rPr lang="en-US" smtClean="0"/>
              <a:t>3/5/13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A5A3C7-AB78-DD41-8861-A929723B11D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CF0E6-8B7E-8541-A165-36B36CFFDD9C}" type="datetimeFigureOut">
              <a:rPr lang="en-US" smtClean="0"/>
              <a:t>3/5/13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A5A3C7-AB78-DD41-8861-A929723B11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CF0E6-8B7E-8541-A165-36B36CFFDD9C}" type="datetimeFigureOut">
              <a:rPr lang="en-US" smtClean="0"/>
              <a:t>3/5/13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A5A3C7-AB78-DD41-8861-A929723B11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CFCF0E6-8B7E-8541-A165-36B36CFFDD9C}" type="datetimeFigureOut">
              <a:rPr lang="en-US" smtClean="0"/>
              <a:t>3/5/13</a:t>
            </a:fld>
            <a:endParaRPr lang="en-US"/>
          </a:p>
        </p:txBody>
      </p:sp>
      <p:sp>
        <p:nvSpPr>
          <p:cNvPr id="7" name="Slide Number Placeholder 6"/>
          <p:cNvSpPr>
            <a:spLocks noGrp="1"/>
          </p:cNvSpPr>
          <p:nvPr>
            <p:ph type="sldNum" sz="quarter" idx="12"/>
          </p:nvPr>
        </p:nvSpPr>
        <p:spPr/>
        <p:txBody>
          <a:bodyPr/>
          <a:lstStyle/>
          <a:p>
            <a:fld id="{EFA5A3C7-AB78-DD41-8861-A929723B11D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CF0E6-8B7E-8541-A165-36B36CFFDD9C}" type="datetimeFigureOut">
              <a:rPr lang="en-US" smtClean="0"/>
              <a:t>3/5/13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FA5A3C7-AB78-DD41-8861-A929723B11D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CFCF0E6-8B7E-8541-A165-36B36CFFDD9C}" type="datetimeFigureOut">
              <a:rPr lang="en-US" smtClean="0"/>
              <a:t>3/5/13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FA5A3C7-AB78-DD41-8861-A929723B11D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Feminist Theory</a:t>
            </a:r>
            <a:endParaRPr lang="en-US" dirty="0"/>
          </a:p>
        </p:txBody>
      </p:sp>
      <p:sp>
        <p:nvSpPr>
          <p:cNvPr id="3" name="Subtitle 2"/>
          <p:cNvSpPr>
            <a:spLocks noGrp="1"/>
          </p:cNvSpPr>
          <p:nvPr>
            <p:ph type="subTitle" idx="1"/>
          </p:nvPr>
        </p:nvSpPr>
        <p:spPr/>
        <p:txBody>
          <a:bodyPr/>
          <a:lstStyle/>
          <a:p>
            <a:r>
              <a:rPr lang="en-US" dirty="0" smtClean="0"/>
              <a:t>GWS: Elective</a:t>
            </a:r>
          </a:p>
          <a:p>
            <a:r>
              <a:rPr lang="en-US" dirty="0" smtClean="0"/>
              <a:t>Ms. Lyons </a:t>
            </a:r>
            <a:endParaRPr lang="en-US" dirty="0"/>
          </a:p>
        </p:txBody>
      </p:sp>
    </p:spTree>
    <p:extLst>
      <p:ext uri="{BB962C8B-B14F-4D97-AF65-F5344CB8AC3E}">
        <p14:creationId xmlns:p14="http://schemas.microsoft.com/office/powerpoint/2010/main" val="39463728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6700"/>
                </a:solidFill>
              </a:rPr>
              <a:t>The Second Sex </a:t>
            </a:r>
            <a:r>
              <a:rPr lang="en-US" dirty="0" smtClean="0">
                <a:solidFill>
                  <a:srgbClr val="FF6700"/>
                </a:solidFill>
              </a:rPr>
              <a:t>(1952)</a:t>
            </a:r>
            <a:r>
              <a:rPr lang="en-US" i="1" dirty="0" smtClean="0">
                <a:solidFill>
                  <a:srgbClr val="FF6700"/>
                </a:solidFill>
              </a:rPr>
              <a:t> </a:t>
            </a:r>
            <a:br>
              <a:rPr lang="en-US" i="1" dirty="0" smtClean="0">
                <a:solidFill>
                  <a:srgbClr val="FF6700"/>
                </a:solidFill>
              </a:rPr>
            </a:br>
            <a:r>
              <a:rPr lang="en-US" dirty="0" smtClean="0">
                <a:solidFill>
                  <a:srgbClr val="FF6700"/>
                </a:solidFill>
              </a:rPr>
              <a:t>Simone de Beauvoir</a:t>
            </a:r>
            <a:endParaRPr lang="en-US" i="1" dirty="0">
              <a:solidFill>
                <a:srgbClr val="FF6700"/>
              </a:solidFill>
            </a:endParaRPr>
          </a:p>
        </p:txBody>
      </p:sp>
      <p:sp>
        <p:nvSpPr>
          <p:cNvPr id="3" name="Content Placeholder 2"/>
          <p:cNvSpPr>
            <a:spLocks noGrp="1"/>
          </p:cNvSpPr>
          <p:nvPr>
            <p:ph idx="1"/>
          </p:nvPr>
        </p:nvSpPr>
        <p:spPr/>
        <p:txBody>
          <a:bodyPr/>
          <a:lstStyle/>
          <a:p>
            <a:r>
              <a:rPr lang="en-US" dirty="0" smtClean="0"/>
              <a:t>“[Women] have gained only what men have been willing to grant; they have taken nothing, they have only received.”</a:t>
            </a:r>
          </a:p>
          <a:p>
            <a:r>
              <a:rPr lang="en-US" dirty="0" smtClean="0"/>
              <a:t>“Many men will affirm as if in good faith that women </a:t>
            </a:r>
            <a:r>
              <a:rPr lang="en-US" i="1" dirty="0" smtClean="0"/>
              <a:t>are</a:t>
            </a:r>
            <a:r>
              <a:rPr lang="en-US" dirty="0" smtClean="0"/>
              <a:t> the equals of man and that they have nothing to clamor for, while </a:t>
            </a:r>
            <a:r>
              <a:rPr lang="en-US" i="1" dirty="0" smtClean="0"/>
              <a:t>at the same time </a:t>
            </a:r>
            <a:r>
              <a:rPr lang="en-US" dirty="0" smtClean="0"/>
              <a:t>they will say that women can never be the equals of man…” </a:t>
            </a:r>
            <a:endParaRPr lang="en-US" dirty="0"/>
          </a:p>
        </p:txBody>
      </p:sp>
    </p:spTree>
    <p:extLst>
      <p:ext uri="{BB962C8B-B14F-4D97-AF65-F5344CB8AC3E}">
        <p14:creationId xmlns:p14="http://schemas.microsoft.com/office/powerpoint/2010/main" val="2427157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6700"/>
                </a:solidFill>
              </a:rPr>
              <a:t>The Feminine Mystique (1963)</a:t>
            </a:r>
            <a:br>
              <a:rPr lang="en-US" i="1" dirty="0" smtClean="0">
                <a:solidFill>
                  <a:srgbClr val="FF6700"/>
                </a:solidFill>
              </a:rPr>
            </a:br>
            <a:r>
              <a:rPr lang="en-US" i="1" dirty="0" smtClean="0">
                <a:solidFill>
                  <a:srgbClr val="FF6700"/>
                </a:solidFill>
              </a:rPr>
              <a:t>Betty Friedan </a:t>
            </a:r>
            <a:endParaRPr lang="en-US" i="1" dirty="0">
              <a:solidFill>
                <a:srgbClr val="FF67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proportion of women attending college in comparison with men dropped from 47 percent in 1920 to 35 percent in 1958.”</a:t>
            </a:r>
          </a:p>
          <a:p>
            <a:r>
              <a:rPr lang="en-US" dirty="0" smtClean="0"/>
              <a:t>“By the mid-fifties, 60 percent dropped out of college to marry, </a:t>
            </a:r>
            <a:r>
              <a:rPr lang="en-US" b="1" dirty="0" smtClean="0"/>
              <a:t>or because they were afraid too much education would be a marriage bar.” </a:t>
            </a:r>
          </a:p>
          <a:p>
            <a:r>
              <a:rPr lang="en-US" dirty="0" smtClean="0"/>
              <a:t>“…seventy percent of all American women now marry before they are twenty-four.  A pretty twenty-five-year-old secretary took thirty-five different jobs in six months in the futile hope of finding a husband.”  </a:t>
            </a:r>
            <a:endParaRPr lang="en-US" b="1" dirty="0"/>
          </a:p>
        </p:txBody>
      </p:sp>
    </p:spTree>
    <p:extLst>
      <p:ext uri="{BB962C8B-B14F-4D97-AF65-F5344CB8AC3E}">
        <p14:creationId xmlns:p14="http://schemas.microsoft.com/office/powerpoint/2010/main" val="2066674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The Feminine Mystique (1963)</a:t>
            </a:r>
            <a:br>
              <a:rPr lang="en-US" i="1" dirty="0"/>
            </a:br>
            <a:r>
              <a:rPr lang="en-US" i="1" dirty="0"/>
              <a:t>Betty Friedan </a:t>
            </a:r>
            <a:endParaRPr lang="en-US" dirty="0"/>
          </a:p>
        </p:txBody>
      </p:sp>
      <p:sp>
        <p:nvSpPr>
          <p:cNvPr id="3" name="Content Placeholder 2"/>
          <p:cNvSpPr>
            <a:spLocks noGrp="1"/>
          </p:cNvSpPr>
          <p:nvPr>
            <p:ph idx="1"/>
          </p:nvPr>
        </p:nvSpPr>
        <p:spPr>
          <a:xfrm>
            <a:off x="858190" y="2323652"/>
            <a:ext cx="7534896" cy="3508977"/>
          </a:xfrm>
        </p:spPr>
        <p:txBody>
          <a:bodyPr/>
          <a:lstStyle/>
          <a:p>
            <a:r>
              <a:rPr lang="en-US" dirty="0"/>
              <a:t>“…seventy percent of all American women now marry before they are twenty-four.  A pretty twenty-five-year-old secretary took thirty-five different jobs in six months in the futile hope of finding a husband.”  </a:t>
            </a:r>
            <a:endParaRPr lang="en-US" dirty="0" smtClean="0"/>
          </a:p>
          <a:p>
            <a:endParaRPr lang="en-US" b="1" dirty="0"/>
          </a:p>
          <a:p>
            <a:r>
              <a:rPr lang="en-US" dirty="0" smtClean="0"/>
              <a:t>Married </a:t>
            </a:r>
            <a:r>
              <a:rPr lang="en-US" b="1" dirty="0" smtClean="0"/>
              <a:t>men</a:t>
            </a:r>
            <a:r>
              <a:rPr lang="en-US" dirty="0" smtClean="0"/>
              <a:t> are</a:t>
            </a:r>
            <a:r>
              <a:rPr lang="en-US" b="1" dirty="0" smtClean="0"/>
              <a:t> happier </a:t>
            </a:r>
            <a:r>
              <a:rPr lang="en-US" dirty="0" smtClean="0"/>
              <a:t>than unmarried men</a:t>
            </a:r>
          </a:p>
          <a:p>
            <a:r>
              <a:rPr lang="en-US" dirty="0" smtClean="0"/>
              <a:t>Married </a:t>
            </a:r>
            <a:r>
              <a:rPr lang="en-US" b="1" dirty="0" smtClean="0"/>
              <a:t>women</a:t>
            </a:r>
            <a:r>
              <a:rPr lang="en-US" dirty="0" smtClean="0"/>
              <a:t> </a:t>
            </a:r>
            <a:r>
              <a:rPr lang="en-US" b="1" dirty="0" smtClean="0"/>
              <a:t>UNHAPPIER</a:t>
            </a:r>
            <a:r>
              <a:rPr lang="en-US" dirty="0" smtClean="0"/>
              <a:t> </a:t>
            </a:r>
            <a:endParaRPr lang="en-US" dirty="0"/>
          </a:p>
        </p:txBody>
      </p:sp>
    </p:spTree>
    <p:extLst>
      <p:ext uri="{BB962C8B-B14F-4D97-AF65-F5344CB8AC3E}">
        <p14:creationId xmlns:p14="http://schemas.microsoft.com/office/powerpoint/2010/main" val="2211885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025" y="1027664"/>
            <a:ext cx="7826679" cy="1143000"/>
          </a:xfrm>
        </p:spPr>
        <p:txBody>
          <a:bodyPr>
            <a:normAutofit fontScale="90000"/>
          </a:bodyPr>
          <a:lstStyle/>
          <a:p>
            <a:r>
              <a:rPr lang="en-US" i="1" dirty="0" smtClean="0">
                <a:solidFill>
                  <a:srgbClr val="FF6700"/>
                </a:solidFill>
              </a:rPr>
              <a:t>SCUM Manifesto </a:t>
            </a:r>
            <a:r>
              <a:rPr lang="en-US" dirty="0" smtClean="0">
                <a:solidFill>
                  <a:srgbClr val="FF6700"/>
                </a:solidFill>
              </a:rPr>
              <a:t>(1969) </a:t>
            </a:r>
            <a:br>
              <a:rPr lang="en-US" dirty="0" smtClean="0">
                <a:solidFill>
                  <a:srgbClr val="FF6700"/>
                </a:solidFill>
              </a:rPr>
            </a:br>
            <a:r>
              <a:rPr lang="en-US" dirty="0" smtClean="0">
                <a:solidFill>
                  <a:srgbClr val="FF6700"/>
                </a:solidFill>
              </a:rPr>
              <a:t>Valerie </a:t>
            </a:r>
            <a:r>
              <a:rPr lang="en-US" dirty="0" err="1" smtClean="0">
                <a:solidFill>
                  <a:srgbClr val="FF6700"/>
                </a:solidFill>
              </a:rPr>
              <a:t>Solanas</a:t>
            </a:r>
            <a:r>
              <a:rPr lang="en-US" dirty="0" smtClean="0">
                <a:solidFill>
                  <a:srgbClr val="FF6700"/>
                </a:solidFill>
              </a:rPr>
              <a:t> </a:t>
            </a:r>
            <a:endParaRPr lang="en-US" dirty="0">
              <a:solidFill>
                <a:srgbClr val="FF6700"/>
              </a:solidFill>
            </a:endParaRPr>
          </a:p>
        </p:txBody>
      </p:sp>
      <p:sp>
        <p:nvSpPr>
          <p:cNvPr id="3" name="Content Placeholder 2"/>
          <p:cNvSpPr>
            <a:spLocks noGrp="1"/>
          </p:cNvSpPr>
          <p:nvPr>
            <p:ph idx="1"/>
          </p:nvPr>
        </p:nvSpPr>
        <p:spPr/>
        <p:txBody>
          <a:bodyPr>
            <a:normAutofit/>
          </a:bodyPr>
          <a:lstStyle/>
          <a:p>
            <a:r>
              <a:rPr lang="en-US" dirty="0" smtClean="0"/>
              <a:t>“The male is a biological accident: the Y (male) gene is an incomplete X (female) gene…” </a:t>
            </a:r>
          </a:p>
          <a:p>
            <a:r>
              <a:rPr lang="en-US" dirty="0" smtClean="0"/>
              <a:t>“To be male is to be deficient, emotionally limited; maleness is a deficiency disease and males are emotional cripples.”</a:t>
            </a:r>
          </a:p>
        </p:txBody>
      </p:sp>
    </p:spTree>
    <p:extLst>
      <p:ext uri="{BB962C8B-B14F-4D97-AF65-F5344CB8AC3E}">
        <p14:creationId xmlns:p14="http://schemas.microsoft.com/office/powerpoint/2010/main" val="2928608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solidFill>
                  <a:srgbClr val="FF6700"/>
                </a:solidFill>
              </a:rPr>
              <a:t>SCUM Manifesto </a:t>
            </a:r>
            <a:r>
              <a:rPr lang="en-US" dirty="0">
                <a:solidFill>
                  <a:srgbClr val="FF6700"/>
                </a:solidFill>
              </a:rPr>
              <a:t>(1969) </a:t>
            </a:r>
            <a:br>
              <a:rPr lang="en-US" dirty="0">
                <a:solidFill>
                  <a:srgbClr val="FF6700"/>
                </a:solidFill>
              </a:rPr>
            </a:br>
            <a:r>
              <a:rPr lang="en-US" dirty="0">
                <a:solidFill>
                  <a:srgbClr val="FF6700"/>
                </a:solidFill>
              </a:rPr>
              <a:t>Valerie </a:t>
            </a:r>
            <a:r>
              <a:rPr lang="en-US" dirty="0" err="1">
                <a:solidFill>
                  <a:srgbClr val="FF6700"/>
                </a:solidFill>
              </a:rPr>
              <a:t>Solanas</a:t>
            </a:r>
            <a:r>
              <a:rPr lang="en-US" dirty="0">
                <a:solidFill>
                  <a:srgbClr val="FF6700"/>
                </a:solidFill>
              </a:rPr>
              <a:t> </a:t>
            </a:r>
          </a:p>
        </p:txBody>
      </p:sp>
      <p:sp>
        <p:nvSpPr>
          <p:cNvPr id="3" name="Content Placeholder 2"/>
          <p:cNvSpPr>
            <a:spLocks noGrp="1"/>
          </p:cNvSpPr>
          <p:nvPr>
            <p:ph idx="1"/>
          </p:nvPr>
        </p:nvSpPr>
        <p:spPr/>
        <p:txBody>
          <a:bodyPr/>
          <a:lstStyle/>
          <a:p>
            <a:r>
              <a:rPr lang="en-US" dirty="0"/>
              <a:t>“If all women simply left men, refused to have anything to do with any of them – ever, all men, the government, and the national economy would collapse completely.”</a:t>
            </a:r>
          </a:p>
          <a:p>
            <a:r>
              <a:rPr lang="en-US" dirty="0"/>
              <a:t>“SCUM will conduct Turd Sessions, at which every male present will give a speech beginning with the sentence: ‘I am a turd, a lowly, abject turd.’”</a:t>
            </a:r>
          </a:p>
          <a:p>
            <a:endParaRPr lang="en-US" dirty="0"/>
          </a:p>
        </p:txBody>
      </p:sp>
    </p:spTree>
    <p:extLst>
      <p:ext uri="{BB962C8B-B14F-4D97-AF65-F5344CB8AC3E}">
        <p14:creationId xmlns:p14="http://schemas.microsoft.com/office/powerpoint/2010/main" val="665807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smtClean="0">
                <a:solidFill>
                  <a:srgbClr val="FF6700"/>
                </a:solidFill>
              </a:rPr>
              <a:t>Redstockings</a:t>
            </a:r>
            <a:r>
              <a:rPr lang="en-US" i="1" dirty="0" smtClean="0">
                <a:solidFill>
                  <a:srgbClr val="FF6700"/>
                </a:solidFill>
              </a:rPr>
              <a:t> Manifesto </a:t>
            </a:r>
            <a:r>
              <a:rPr lang="en-US" dirty="0" smtClean="0">
                <a:solidFill>
                  <a:srgbClr val="FF6700"/>
                </a:solidFill>
              </a:rPr>
              <a:t>(1969) </a:t>
            </a:r>
            <a:endParaRPr lang="en-US" i="1" dirty="0">
              <a:solidFill>
                <a:srgbClr val="FF6700"/>
              </a:solidFill>
            </a:endParaRPr>
          </a:p>
        </p:txBody>
      </p:sp>
      <p:sp>
        <p:nvSpPr>
          <p:cNvPr id="3" name="Content Placeholder 2"/>
          <p:cNvSpPr>
            <a:spLocks noGrp="1"/>
          </p:cNvSpPr>
          <p:nvPr>
            <p:ph idx="1"/>
          </p:nvPr>
        </p:nvSpPr>
        <p:spPr/>
        <p:txBody>
          <a:bodyPr/>
          <a:lstStyle/>
          <a:p>
            <a:r>
              <a:rPr lang="en-US" dirty="0" smtClean="0"/>
              <a:t>TRUE 2</a:t>
            </a:r>
            <a:r>
              <a:rPr lang="en-US" baseline="30000" dirty="0" smtClean="0"/>
              <a:t>nd</a:t>
            </a:r>
            <a:r>
              <a:rPr lang="en-US" dirty="0" smtClean="0"/>
              <a:t> Wave</a:t>
            </a:r>
          </a:p>
          <a:p>
            <a:r>
              <a:rPr lang="en-US" dirty="0" smtClean="0"/>
              <a:t>Personal is political, consciousness-raising</a:t>
            </a:r>
          </a:p>
          <a:p>
            <a:r>
              <a:rPr lang="en-US" dirty="0" smtClean="0"/>
              <a:t>“We repudiate [refuse to acknowledge] all economic, racial, educational or status privileges that divide us from other women. We are determined to recognize and eliminate any prejudices we may hold against other women.” </a:t>
            </a:r>
            <a:endParaRPr lang="en-US" dirty="0"/>
          </a:p>
        </p:txBody>
      </p:sp>
    </p:spTree>
    <p:extLst>
      <p:ext uri="{BB962C8B-B14F-4D97-AF65-F5344CB8AC3E}">
        <p14:creationId xmlns:p14="http://schemas.microsoft.com/office/powerpoint/2010/main" val="4222674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6700"/>
                </a:solidFill>
              </a:rPr>
              <a:t>The Liberation of Black Women </a:t>
            </a:r>
            <a:r>
              <a:rPr lang="en-US" dirty="0" smtClean="0">
                <a:solidFill>
                  <a:srgbClr val="FF6700"/>
                </a:solidFill>
              </a:rPr>
              <a:t>(1970) Pauli Murray </a:t>
            </a:r>
            <a:endParaRPr lang="en-US" i="1" dirty="0">
              <a:solidFill>
                <a:srgbClr val="FF6700"/>
              </a:solidFill>
            </a:endParaRPr>
          </a:p>
        </p:txBody>
      </p:sp>
      <p:sp>
        <p:nvSpPr>
          <p:cNvPr id="3" name="Content Placeholder 2"/>
          <p:cNvSpPr>
            <a:spLocks noGrp="1"/>
          </p:cNvSpPr>
          <p:nvPr>
            <p:ph idx="1"/>
          </p:nvPr>
        </p:nvSpPr>
        <p:spPr/>
        <p:txBody>
          <a:bodyPr/>
          <a:lstStyle/>
          <a:p>
            <a:r>
              <a:rPr lang="en-US" dirty="0" smtClean="0"/>
              <a:t>“When we compare the position of the black woman to that of the white woman, we find that she [black woman] remains single more often, bears more children, is in the labor market longer and in greater proportion, has less education, earns less, is widowed earlier, and carries a relatively heavier economic responsibility as family head than her white counterpart.”  </a:t>
            </a:r>
            <a:endParaRPr lang="en-US" dirty="0"/>
          </a:p>
        </p:txBody>
      </p:sp>
    </p:spTree>
    <p:extLst>
      <p:ext uri="{BB962C8B-B14F-4D97-AF65-F5344CB8AC3E}">
        <p14:creationId xmlns:p14="http://schemas.microsoft.com/office/powerpoint/2010/main" val="2583691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6700"/>
                </a:solidFill>
              </a:rPr>
              <a:t>The Woman-Identified Woman (1970) RADICALESBIANS</a:t>
            </a:r>
            <a:endParaRPr lang="en-US" i="1" dirty="0">
              <a:solidFill>
                <a:srgbClr val="FF6700"/>
              </a:solidFill>
            </a:endParaRPr>
          </a:p>
        </p:txBody>
      </p:sp>
      <p:sp>
        <p:nvSpPr>
          <p:cNvPr id="3" name="Content Placeholder 2"/>
          <p:cNvSpPr>
            <a:spLocks noGrp="1"/>
          </p:cNvSpPr>
          <p:nvPr>
            <p:ph idx="1"/>
          </p:nvPr>
        </p:nvSpPr>
        <p:spPr>
          <a:xfrm>
            <a:off x="1043492" y="2323652"/>
            <a:ext cx="6777317" cy="4197562"/>
          </a:xfrm>
        </p:spPr>
        <p:txBody>
          <a:bodyPr>
            <a:normAutofit lnSpcReduction="10000"/>
          </a:bodyPr>
          <a:lstStyle/>
          <a:p>
            <a:r>
              <a:rPr lang="en-US" dirty="0" smtClean="0"/>
              <a:t>“It should first be understood that lesbianism, like male homosexuality, is a category of behavior possible only in a sexist society characterized by rigid sex roles and dominated by male supremacy.”  </a:t>
            </a:r>
          </a:p>
          <a:p>
            <a:r>
              <a:rPr lang="en-US" dirty="0" smtClean="0"/>
              <a:t>Need to define women in terms of men </a:t>
            </a:r>
          </a:p>
          <a:p>
            <a:r>
              <a:rPr lang="en-US" dirty="0" smtClean="0"/>
              <a:t>“Lesbian is a label invented by the Men to throw at any woman who dares to be his equal, who dares to challenge his prerogatives…who dares to assert the primacy of her own needs.”  </a:t>
            </a:r>
            <a:endParaRPr lang="en-US" dirty="0"/>
          </a:p>
        </p:txBody>
      </p:sp>
    </p:spTree>
    <p:extLst>
      <p:ext uri="{BB962C8B-B14F-4D97-AF65-F5344CB8AC3E}">
        <p14:creationId xmlns:p14="http://schemas.microsoft.com/office/powerpoint/2010/main" val="378482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chemeClr val="accent2"/>
                </a:solidFill>
              </a:rPr>
              <a:t>Is Female to Male as Nature is to Culture</a:t>
            </a:r>
            <a:r>
              <a:rPr lang="en-US" dirty="0" smtClean="0">
                <a:solidFill>
                  <a:schemeClr val="accent2"/>
                </a:solidFill>
              </a:rPr>
              <a:t>? (1974) </a:t>
            </a:r>
            <a:br>
              <a:rPr lang="en-US" dirty="0" smtClean="0">
                <a:solidFill>
                  <a:schemeClr val="accent2"/>
                </a:solidFill>
              </a:rPr>
            </a:br>
            <a:r>
              <a:rPr lang="en-US" dirty="0" smtClean="0">
                <a:solidFill>
                  <a:schemeClr val="accent2"/>
                </a:solidFill>
              </a:rPr>
              <a:t>Sherry B. </a:t>
            </a:r>
            <a:r>
              <a:rPr lang="en-US" dirty="0" err="1" smtClean="0">
                <a:solidFill>
                  <a:schemeClr val="accent2"/>
                </a:solidFill>
              </a:rPr>
              <a:t>Ortner</a:t>
            </a:r>
            <a:endParaRPr lang="en-US" dirty="0">
              <a:solidFill>
                <a:schemeClr val="accent2"/>
              </a:solidFill>
            </a:endParaRPr>
          </a:p>
        </p:txBody>
      </p:sp>
      <p:sp>
        <p:nvSpPr>
          <p:cNvPr id="3" name="Content Placeholder 2"/>
          <p:cNvSpPr>
            <a:spLocks noGrp="1"/>
          </p:cNvSpPr>
          <p:nvPr>
            <p:ph idx="1"/>
          </p:nvPr>
        </p:nvSpPr>
        <p:spPr/>
        <p:txBody>
          <a:bodyPr/>
          <a:lstStyle/>
          <a:p>
            <a:r>
              <a:rPr lang="en-US" dirty="0" smtClean="0"/>
              <a:t>“…most kindergarten teachers are female; most university professors are male.” </a:t>
            </a:r>
          </a:p>
          <a:p>
            <a:r>
              <a:rPr lang="en-US" dirty="0" smtClean="0"/>
              <a:t>“the high chefs are almost always men.”</a:t>
            </a:r>
          </a:p>
          <a:p>
            <a:endParaRPr lang="en-US" dirty="0"/>
          </a:p>
        </p:txBody>
      </p:sp>
    </p:spTree>
    <p:extLst>
      <p:ext uri="{BB962C8B-B14F-4D97-AF65-F5344CB8AC3E}">
        <p14:creationId xmlns:p14="http://schemas.microsoft.com/office/powerpoint/2010/main" val="244495002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6700"/>
                </a:solidFill>
              </a:rPr>
              <a:t>Not for Lesbians Only </a:t>
            </a:r>
            <a:r>
              <a:rPr lang="en-US" dirty="0" smtClean="0">
                <a:solidFill>
                  <a:srgbClr val="FF6700"/>
                </a:solidFill>
              </a:rPr>
              <a:t>(1975) </a:t>
            </a:r>
            <a:br>
              <a:rPr lang="en-US" dirty="0" smtClean="0">
                <a:solidFill>
                  <a:srgbClr val="FF6700"/>
                </a:solidFill>
              </a:rPr>
            </a:br>
            <a:r>
              <a:rPr lang="en-US" dirty="0" smtClean="0">
                <a:solidFill>
                  <a:srgbClr val="FF6700"/>
                </a:solidFill>
              </a:rPr>
              <a:t>Charlotte Bunch </a:t>
            </a:r>
            <a:endParaRPr lang="en-US" i="1" dirty="0">
              <a:solidFill>
                <a:srgbClr val="FF6700"/>
              </a:solidFill>
            </a:endParaRPr>
          </a:p>
        </p:txBody>
      </p:sp>
      <p:sp>
        <p:nvSpPr>
          <p:cNvPr id="3" name="Content Placeholder 2"/>
          <p:cNvSpPr>
            <a:spLocks noGrp="1"/>
          </p:cNvSpPr>
          <p:nvPr>
            <p:ph idx="1"/>
          </p:nvPr>
        </p:nvSpPr>
        <p:spPr/>
        <p:txBody>
          <a:bodyPr>
            <a:normAutofit lnSpcReduction="10000"/>
          </a:bodyPr>
          <a:lstStyle/>
          <a:p>
            <a:r>
              <a:rPr lang="en-US" dirty="0" smtClean="0"/>
              <a:t>“Lesbian-feminism is based on a rejection of male definitions of our lives and is therefore crucial to the development of a positive woman-identified identity…”</a:t>
            </a:r>
          </a:p>
          <a:p>
            <a:r>
              <a:rPr lang="en-US" dirty="0" smtClean="0"/>
              <a:t>“A woman who stays in line – by staying straight or by refusing to resist straight privileges – receives some of the benefits of male privilege  indirectly and is thus given a stake in continuing those privileges…” </a:t>
            </a:r>
            <a:endParaRPr lang="en-US" dirty="0"/>
          </a:p>
        </p:txBody>
      </p:sp>
    </p:spTree>
    <p:extLst>
      <p:ext uri="{BB962C8B-B14F-4D97-AF65-F5344CB8AC3E}">
        <p14:creationId xmlns:p14="http://schemas.microsoft.com/office/powerpoint/2010/main" val="22138351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Views </a:t>
            </a:r>
            <a:endParaRPr lang="en-US" dirty="0"/>
          </a:p>
        </p:txBody>
      </p:sp>
      <p:sp>
        <p:nvSpPr>
          <p:cNvPr id="3" name="Content Placeholder 2"/>
          <p:cNvSpPr>
            <a:spLocks noGrp="1"/>
          </p:cNvSpPr>
          <p:nvPr>
            <p:ph idx="1"/>
          </p:nvPr>
        </p:nvSpPr>
        <p:spPr/>
        <p:txBody>
          <a:bodyPr/>
          <a:lstStyle/>
          <a:p>
            <a:r>
              <a:rPr lang="en-US" dirty="0" smtClean="0"/>
              <a:t>Essentialist: males &amp; females are naturally different</a:t>
            </a:r>
          </a:p>
          <a:p>
            <a:pPr lvl="1"/>
            <a:r>
              <a:rPr lang="en-US" dirty="0" smtClean="0"/>
              <a:t>John Stuart Mill </a:t>
            </a:r>
          </a:p>
          <a:p>
            <a:r>
              <a:rPr lang="en-US" dirty="0" smtClean="0"/>
              <a:t>Social constructionist: differences between men &amp; women come from society</a:t>
            </a:r>
          </a:p>
          <a:p>
            <a:pPr lvl="1"/>
            <a:r>
              <a:rPr lang="en-US" dirty="0" smtClean="0"/>
              <a:t>Mary Wollstonecraft</a:t>
            </a:r>
          </a:p>
          <a:p>
            <a:pPr lvl="1"/>
            <a:r>
              <a:rPr lang="en-US" dirty="0" smtClean="0"/>
              <a:t>Margaret Mead </a:t>
            </a:r>
          </a:p>
          <a:p>
            <a:endParaRPr lang="en-US" dirty="0"/>
          </a:p>
        </p:txBody>
      </p:sp>
    </p:spTree>
    <p:extLst>
      <p:ext uri="{BB962C8B-B14F-4D97-AF65-F5344CB8AC3E}">
        <p14:creationId xmlns:p14="http://schemas.microsoft.com/office/powerpoint/2010/main" val="55773794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chemeClr val="accent2"/>
                </a:solidFill>
              </a:rPr>
              <a:t>The Laugh of the Medusa </a:t>
            </a:r>
            <a:r>
              <a:rPr lang="en-US" dirty="0" smtClean="0">
                <a:solidFill>
                  <a:schemeClr val="accent2"/>
                </a:solidFill>
              </a:rPr>
              <a:t>(1975) Helene </a:t>
            </a:r>
            <a:r>
              <a:rPr lang="en-US" dirty="0" err="1" smtClean="0">
                <a:solidFill>
                  <a:schemeClr val="accent2"/>
                </a:solidFill>
              </a:rPr>
              <a:t>Cixous</a:t>
            </a:r>
            <a:r>
              <a:rPr lang="en-US" dirty="0" smtClean="0">
                <a:solidFill>
                  <a:schemeClr val="accent2"/>
                </a:solidFill>
              </a:rPr>
              <a:t> </a:t>
            </a:r>
            <a:endParaRPr lang="en-US" i="1" dirty="0">
              <a:solidFill>
                <a:schemeClr val="accent2"/>
              </a:solidFill>
            </a:endParaRPr>
          </a:p>
        </p:txBody>
      </p:sp>
      <p:sp>
        <p:nvSpPr>
          <p:cNvPr id="3" name="Content Placeholder 2"/>
          <p:cNvSpPr>
            <a:spLocks noGrp="1"/>
          </p:cNvSpPr>
          <p:nvPr>
            <p:ph idx="1"/>
          </p:nvPr>
        </p:nvSpPr>
        <p:spPr/>
        <p:txBody>
          <a:bodyPr/>
          <a:lstStyle/>
          <a:p>
            <a:r>
              <a:rPr lang="en-US" dirty="0" smtClean="0"/>
              <a:t>“Men have committed the greatest crime against women…they have led them to hate women.”</a:t>
            </a:r>
          </a:p>
          <a:p>
            <a:r>
              <a:rPr lang="en-US" dirty="0" smtClean="0"/>
              <a:t>Silenced women = not good fighters </a:t>
            </a:r>
          </a:p>
          <a:p>
            <a:r>
              <a:rPr lang="en-US" dirty="0" smtClean="0"/>
              <a:t>“We must kill the false woman who is preventing the live one from breathing.” </a:t>
            </a:r>
            <a:endParaRPr lang="en-US" dirty="0"/>
          </a:p>
        </p:txBody>
      </p:sp>
    </p:spTree>
    <p:extLst>
      <p:ext uri="{BB962C8B-B14F-4D97-AF65-F5344CB8AC3E}">
        <p14:creationId xmlns:p14="http://schemas.microsoft.com/office/powerpoint/2010/main" val="9886889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chemeClr val="accent3"/>
                </a:solidFill>
              </a:rPr>
              <a:t>The Traffic in Women: Notes on the “Political Economy” of Sex</a:t>
            </a:r>
            <a:r>
              <a:rPr lang="en-US" dirty="0" smtClean="0">
                <a:solidFill>
                  <a:schemeClr val="accent3"/>
                </a:solidFill>
              </a:rPr>
              <a:t>(1975) Gayle Rubin  </a:t>
            </a:r>
            <a:endParaRPr lang="en-US" dirty="0">
              <a:solidFill>
                <a:schemeClr val="accent3"/>
              </a:solidFill>
            </a:endParaRPr>
          </a:p>
        </p:txBody>
      </p:sp>
      <p:sp>
        <p:nvSpPr>
          <p:cNvPr id="3" name="Content Placeholder 2"/>
          <p:cNvSpPr>
            <a:spLocks noGrp="1"/>
          </p:cNvSpPr>
          <p:nvPr>
            <p:ph idx="1"/>
          </p:nvPr>
        </p:nvSpPr>
        <p:spPr/>
        <p:txBody>
          <a:bodyPr>
            <a:normAutofit fontScale="85000" lnSpcReduction="10000"/>
          </a:bodyPr>
          <a:lstStyle/>
          <a:p>
            <a:r>
              <a:rPr lang="en-US" dirty="0" smtClean="0"/>
              <a:t>“…Marriage is not established between a man and a woman, but between two groups of men…” </a:t>
            </a:r>
          </a:p>
          <a:p>
            <a:r>
              <a:rPr lang="en-US" dirty="0" smtClean="0"/>
              <a:t>Father gives away the bride</a:t>
            </a:r>
          </a:p>
          <a:p>
            <a:r>
              <a:rPr lang="en-US" dirty="0" smtClean="0"/>
              <a:t>“…the preferred female sexuality would be one which responded to the desire of others, rather than one which actively desired and sought a response.”  </a:t>
            </a:r>
          </a:p>
          <a:p>
            <a:r>
              <a:rPr lang="en-US" dirty="0" smtClean="0"/>
              <a:t>“Adequate narcissism is necessary for men, impossible for women.  Passivity is tragic in man, while a lack of passivity is tragic in a woman.” </a:t>
            </a:r>
            <a:endParaRPr lang="en-US" dirty="0"/>
          </a:p>
        </p:txBody>
      </p:sp>
    </p:spTree>
    <p:extLst>
      <p:ext uri="{BB962C8B-B14F-4D97-AF65-F5344CB8AC3E}">
        <p14:creationId xmlns:p14="http://schemas.microsoft.com/office/powerpoint/2010/main" val="21353461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6700"/>
                </a:solidFill>
              </a:rPr>
              <a:t>What Became of God the Mother? (1976) Elaine </a:t>
            </a:r>
            <a:r>
              <a:rPr lang="en-US" dirty="0" err="1" smtClean="0">
                <a:solidFill>
                  <a:srgbClr val="FF6700"/>
                </a:solidFill>
              </a:rPr>
              <a:t>Pagels</a:t>
            </a:r>
            <a:r>
              <a:rPr lang="en-US" dirty="0" smtClean="0">
                <a:solidFill>
                  <a:srgbClr val="FF6700"/>
                </a:solidFill>
              </a:rPr>
              <a:t> </a:t>
            </a:r>
            <a:endParaRPr lang="en-US" dirty="0">
              <a:solidFill>
                <a:srgbClr val="FF6700"/>
              </a:solidFill>
            </a:endParaRPr>
          </a:p>
        </p:txBody>
      </p:sp>
      <p:sp>
        <p:nvSpPr>
          <p:cNvPr id="3" name="Content Placeholder 2"/>
          <p:cNvSpPr>
            <a:spLocks noGrp="1"/>
          </p:cNvSpPr>
          <p:nvPr>
            <p:ph idx="1"/>
          </p:nvPr>
        </p:nvSpPr>
        <p:spPr/>
        <p:txBody>
          <a:bodyPr>
            <a:normAutofit fontScale="92500"/>
          </a:bodyPr>
          <a:lstStyle/>
          <a:p>
            <a:r>
              <a:rPr lang="en-US" dirty="0" smtClean="0"/>
              <a:t>“Theologians…are quick to point out that God is not to be considered in sexual terms at all. Yet the actual language they use daily in worship and prayer conveys a different message.”</a:t>
            </a:r>
          </a:p>
          <a:p>
            <a:r>
              <a:rPr lang="en-US" dirty="0" smtClean="0"/>
              <a:t>Christian trinity: Father, Son,</a:t>
            </a:r>
            <a:r>
              <a:rPr lang="en-US" dirty="0"/>
              <a:t> </a:t>
            </a:r>
            <a:r>
              <a:rPr lang="en-US" dirty="0" smtClean="0"/>
              <a:t>Spirit</a:t>
            </a:r>
          </a:p>
          <a:p>
            <a:r>
              <a:rPr lang="en-US" dirty="0"/>
              <a:t> </a:t>
            </a:r>
            <a:r>
              <a:rPr lang="en-US" dirty="0" smtClean="0"/>
              <a:t>Hebrew term for spirit, </a:t>
            </a:r>
            <a:r>
              <a:rPr lang="en-US" i="1" dirty="0" err="1" smtClean="0"/>
              <a:t>ruah</a:t>
            </a:r>
            <a:r>
              <a:rPr lang="en-US" i="1" dirty="0"/>
              <a:t> </a:t>
            </a:r>
            <a:r>
              <a:rPr lang="en-US" i="1" dirty="0" smtClean="0"/>
              <a:t>– </a:t>
            </a:r>
            <a:r>
              <a:rPr lang="en-US" dirty="0" smtClean="0"/>
              <a:t>feminine </a:t>
            </a:r>
          </a:p>
          <a:p>
            <a:r>
              <a:rPr lang="en-US" i="1" dirty="0" smtClean="0"/>
              <a:t>Gospel of Phillip: </a:t>
            </a:r>
            <a:r>
              <a:rPr lang="en-US" dirty="0" smtClean="0"/>
              <a:t>“Christ was ‘born of a  virgin’- that is, of the Spirit, his divine Mother.” </a:t>
            </a:r>
            <a:endParaRPr lang="en-US" i="1" dirty="0"/>
          </a:p>
        </p:txBody>
      </p:sp>
    </p:spTree>
    <p:extLst>
      <p:ext uri="{BB962C8B-B14F-4D97-AF65-F5344CB8AC3E}">
        <p14:creationId xmlns:p14="http://schemas.microsoft.com/office/powerpoint/2010/main" val="1712621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Pagels</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Genesis 1:26-7: “And God said, let us make mankind in Our image, after Our image and likeness … in the image of God he created him: male and female he created them.” </a:t>
            </a:r>
          </a:p>
          <a:p>
            <a:r>
              <a:rPr lang="en-US" dirty="0" smtClean="0"/>
              <a:t>“By AD 200, virtually all of the feminine imagery for God (along with any suggestion of androgynous human creation) had disappeared from ‘orthodox’ Christian tradition.” </a:t>
            </a:r>
          </a:p>
          <a:p>
            <a:r>
              <a:rPr lang="en-US" dirty="0" smtClean="0"/>
              <a:t>Clement of Alexandria (one “father of the church”): admired a female philosopher, </a:t>
            </a:r>
            <a:r>
              <a:rPr lang="en-US" dirty="0" err="1" smtClean="0"/>
              <a:t>Theano</a:t>
            </a:r>
            <a:r>
              <a:rPr lang="en-US" dirty="0" smtClean="0"/>
              <a:t> the </a:t>
            </a:r>
            <a:r>
              <a:rPr lang="en-US" dirty="0" err="1" smtClean="0"/>
              <a:t>Pythagoran</a:t>
            </a:r>
            <a:r>
              <a:rPr lang="en-US" dirty="0" smtClean="0"/>
              <a:t>  when a man staring at her said, ‘Your arm is beautiful,’ she replied, ‘Yes, but it is not on public display.’” </a:t>
            </a:r>
            <a:endParaRPr lang="en-US" dirty="0"/>
          </a:p>
        </p:txBody>
      </p:sp>
    </p:spTree>
    <p:extLst>
      <p:ext uri="{BB962C8B-B14F-4D97-AF65-F5344CB8AC3E}">
        <p14:creationId xmlns:p14="http://schemas.microsoft.com/office/powerpoint/2010/main" val="931778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6700"/>
                </a:solidFill>
              </a:rPr>
              <a:t>A Black Feminist Statement </a:t>
            </a:r>
            <a:r>
              <a:rPr lang="en-US" dirty="0" smtClean="0">
                <a:solidFill>
                  <a:srgbClr val="FF6700"/>
                </a:solidFill>
              </a:rPr>
              <a:t>(1977) Combahee River Collective</a:t>
            </a:r>
            <a:endParaRPr lang="en-US" i="1" dirty="0">
              <a:solidFill>
                <a:srgbClr val="FF67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“We know there is such a thing as racial-sexual oppression which is neither solely racial nor solely sexual, e.g., the history of rape of Black women by white men as a weapon of political repression.” </a:t>
            </a:r>
          </a:p>
          <a:p>
            <a:r>
              <a:rPr lang="en-US" dirty="0" smtClean="0"/>
              <a:t>“We struggle together with Black men against racism, while we also struggle with Black men about sexism.” </a:t>
            </a:r>
          </a:p>
          <a:p>
            <a:r>
              <a:rPr lang="en-US" dirty="0" smtClean="0"/>
              <a:t>From a Black Nationalism pamphlet in 1970’s: “The value of men and women can be seen as in the value of gold and silver – they are not equal but both have great value.” </a:t>
            </a:r>
          </a:p>
          <a:p>
            <a:r>
              <a:rPr lang="en-US" dirty="0" smtClean="0"/>
              <a:t>“THIRD WORLD” </a:t>
            </a:r>
          </a:p>
        </p:txBody>
      </p:sp>
    </p:spTree>
    <p:extLst>
      <p:ext uri="{BB962C8B-B14F-4D97-AF65-F5344CB8AC3E}">
        <p14:creationId xmlns:p14="http://schemas.microsoft.com/office/powerpoint/2010/main" val="2896387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smtClean="0">
                <a:solidFill>
                  <a:srgbClr val="FF6700"/>
                </a:solidFill>
              </a:rPr>
              <a:t>Gyn</a:t>
            </a:r>
            <a:r>
              <a:rPr lang="en-US" i="1" dirty="0" smtClean="0">
                <a:solidFill>
                  <a:srgbClr val="FF6700"/>
                </a:solidFill>
              </a:rPr>
              <a:t>/Ecology </a:t>
            </a:r>
            <a:r>
              <a:rPr lang="en-US" dirty="0" smtClean="0">
                <a:solidFill>
                  <a:srgbClr val="FF6700"/>
                </a:solidFill>
              </a:rPr>
              <a:t>(1978) Mary Daly </a:t>
            </a:r>
            <a:endParaRPr lang="en-US" i="1" dirty="0">
              <a:solidFill>
                <a:srgbClr val="FF6700"/>
              </a:solidFill>
            </a:endParaRPr>
          </a:p>
        </p:txBody>
      </p:sp>
      <p:sp>
        <p:nvSpPr>
          <p:cNvPr id="3" name="Content Placeholder 2"/>
          <p:cNvSpPr>
            <a:spLocks noGrp="1"/>
          </p:cNvSpPr>
          <p:nvPr>
            <p:ph idx="1"/>
          </p:nvPr>
        </p:nvSpPr>
        <p:spPr>
          <a:xfrm>
            <a:off x="1043492" y="2323652"/>
            <a:ext cx="7404808" cy="3826253"/>
          </a:xfrm>
        </p:spPr>
        <p:txBody>
          <a:bodyPr>
            <a:normAutofit fontScale="85000" lnSpcReduction="20000"/>
          </a:bodyPr>
          <a:lstStyle/>
          <a:p>
            <a:r>
              <a:rPr lang="en-US" dirty="0" smtClean="0"/>
              <a:t>Text/</a:t>
            </a:r>
            <a:r>
              <a:rPr lang="en-US" dirty="0" err="1" smtClean="0"/>
              <a:t>iles</a:t>
            </a:r>
            <a:r>
              <a:rPr lang="en-US" dirty="0" smtClean="0"/>
              <a:t> – women in factories; men read</a:t>
            </a:r>
          </a:p>
          <a:p>
            <a:r>
              <a:rPr lang="en-US" dirty="0" smtClean="0"/>
              <a:t>“Breaking through the…Playboys’ Playground means letting out the bunnies, the bitches, the beavers, the squirrels, the chicks, the pussycats, the cows, the nags, the foxy ladies, the old bats and biddies, so that they can at last begin naming themselves.” </a:t>
            </a:r>
          </a:p>
          <a:p>
            <a:r>
              <a:rPr lang="en-US" dirty="0" smtClean="0"/>
              <a:t>4 Methods in the Game of the Fathers: </a:t>
            </a:r>
          </a:p>
          <a:p>
            <a:pPr lvl="1"/>
            <a:r>
              <a:rPr lang="en-US" dirty="0" smtClean="0"/>
              <a:t>Erase women (millions burned at stake as witches)</a:t>
            </a:r>
          </a:p>
          <a:p>
            <a:pPr lvl="1"/>
            <a:r>
              <a:rPr lang="en-US" dirty="0" smtClean="0"/>
              <a:t>Reversal (Adam gives birth to Eve)</a:t>
            </a:r>
          </a:p>
          <a:p>
            <a:pPr lvl="1"/>
            <a:r>
              <a:rPr lang="en-US" dirty="0" smtClean="0"/>
              <a:t>False polarization (male-defined ‘feminism’ set up against male-defined ‘sexism’ in patriarchal media)</a:t>
            </a:r>
          </a:p>
          <a:p>
            <a:pPr lvl="1"/>
            <a:r>
              <a:rPr lang="en-US" dirty="0" smtClean="0"/>
              <a:t>Divide &amp; conquer (token women in patriarchal professions)</a:t>
            </a:r>
            <a:endParaRPr lang="en-US" dirty="0"/>
          </a:p>
        </p:txBody>
      </p:sp>
    </p:spTree>
    <p:extLst>
      <p:ext uri="{BB962C8B-B14F-4D97-AF65-F5344CB8AC3E}">
        <p14:creationId xmlns:p14="http://schemas.microsoft.com/office/powerpoint/2010/main" val="2429741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6700"/>
                </a:solidFill>
              </a:rPr>
              <a:t>Age, Race, Class, and Sex: Women Redefining Difference </a:t>
            </a:r>
            <a:r>
              <a:rPr lang="en-US" dirty="0" smtClean="0">
                <a:solidFill>
                  <a:srgbClr val="FF6700"/>
                </a:solidFill>
              </a:rPr>
              <a:t>(1984) </a:t>
            </a:r>
            <a:r>
              <a:rPr lang="en-US" dirty="0" err="1" smtClean="0">
                <a:solidFill>
                  <a:srgbClr val="FF6700"/>
                </a:solidFill>
              </a:rPr>
              <a:t>Audre</a:t>
            </a:r>
            <a:r>
              <a:rPr lang="en-US" dirty="0" smtClean="0">
                <a:solidFill>
                  <a:srgbClr val="FF6700"/>
                </a:solidFill>
              </a:rPr>
              <a:t> </a:t>
            </a:r>
            <a:r>
              <a:rPr lang="en-US" dirty="0" err="1" smtClean="0">
                <a:solidFill>
                  <a:srgbClr val="FF6700"/>
                </a:solidFill>
              </a:rPr>
              <a:t>Lorde</a:t>
            </a:r>
            <a:endParaRPr lang="en-US" dirty="0">
              <a:solidFill>
                <a:srgbClr val="FF6700"/>
              </a:solidFill>
            </a:endParaRPr>
          </a:p>
        </p:txBody>
      </p:sp>
      <p:sp>
        <p:nvSpPr>
          <p:cNvPr id="3" name="Content Placeholder 2"/>
          <p:cNvSpPr>
            <a:spLocks noGrp="1"/>
          </p:cNvSpPr>
          <p:nvPr>
            <p:ph idx="1"/>
          </p:nvPr>
        </p:nvSpPr>
        <p:spPr/>
        <p:txBody>
          <a:bodyPr>
            <a:normAutofit lnSpcReduction="10000"/>
          </a:bodyPr>
          <a:lstStyle/>
          <a:p>
            <a:r>
              <a:rPr lang="en-US" dirty="0" smtClean="0"/>
              <a:t>“Rape is not aggressive sexuality, it is sexualized aggression.” </a:t>
            </a:r>
          </a:p>
          <a:p>
            <a:pPr marL="68580" indent="0">
              <a:buNone/>
            </a:pPr>
            <a:endParaRPr lang="en-US" dirty="0" smtClean="0"/>
          </a:p>
          <a:p>
            <a:r>
              <a:rPr lang="en-US" dirty="0" smtClean="0"/>
              <a:t>“For the master’s tools will never dismantle the master’s house.” </a:t>
            </a:r>
          </a:p>
          <a:p>
            <a:r>
              <a:rPr lang="en-US" dirty="0" smtClean="0"/>
              <a:t>They may allow us temporarily to beat him at his own game, but they will never enable us to bring about genuine change. </a:t>
            </a:r>
            <a:endParaRPr lang="en-US" dirty="0"/>
          </a:p>
        </p:txBody>
      </p:sp>
    </p:spTree>
    <p:extLst>
      <p:ext uri="{BB962C8B-B14F-4D97-AF65-F5344CB8AC3E}">
        <p14:creationId xmlns:p14="http://schemas.microsoft.com/office/powerpoint/2010/main" val="3024208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Have We Got a Theory for You! </a:t>
            </a:r>
            <a:r>
              <a:rPr lang="en-US" dirty="0" smtClean="0"/>
              <a:t>(1983) Maria C. </a:t>
            </a:r>
            <a:r>
              <a:rPr lang="en-US" dirty="0" err="1" smtClean="0"/>
              <a:t>Lugones</a:t>
            </a:r>
            <a:r>
              <a:rPr lang="en-US" dirty="0" smtClean="0"/>
              <a:t> &amp; Elizabeth V. Spelman </a:t>
            </a:r>
            <a:endParaRPr lang="en-US" dirty="0"/>
          </a:p>
        </p:txBody>
      </p:sp>
      <p:sp>
        <p:nvSpPr>
          <p:cNvPr id="3" name="Content Placeholder 2"/>
          <p:cNvSpPr>
            <a:spLocks noGrp="1"/>
          </p:cNvSpPr>
          <p:nvPr>
            <p:ph idx="1"/>
          </p:nvPr>
        </p:nvSpPr>
        <p:spPr/>
        <p:txBody>
          <a:bodyPr/>
          <a:lstStyle/>
          <a:p>
            <a:r>
              <a:rPr lang="en-US" dirty="0" smtClean="0"/>
              <a:t>“The women’s voices most likely to be heard are, in the United States anyway, those of white, middle-class, heterosexual Christian women.” </a:t>
            </a:r>
            <a:endParaRPr lang="en-US" dirty="0"/>
          </a:p>
        </p:txBody>
      </p:sp>
    </p:spTree>
    <p:extLst>
      <p:ext uri="{BB962C8B-B14F-4D97-AF65-F5344CB8AC3E}">
        <p14:creationId xmlns:p14="http://schemas.microsoft.com/office/powerpoint/2010/main" val="4193491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ell hooks</a:t>
            </a:r>
            <a:endParaRPr lang="en-US" dirty="0"/>
          </a:p>
        </p:txBody>
      </p:sp>
      <p:sp>
        <p:nvSpPr>
          <p:cNvPr id="3" name="Content Placeholder 2"/>
          <p:cNvSpPr>
            <a:spLocks noGrp="1"/>
          </p:cNvSpPr>
          <p:nvPr>
            <p:ph idx="1"/>
          </p:nvPr>
        </p:nvSpPr>
        <p:spPr/>
        <p:txBody>
          <a:bodyPr/>
          <a:lstStyle/>
          <a:p>
            <a:r>
              <a:rPr lang="en-US" dirty="0"/>
              <a:t>“Women do not need to eradicate difference to feel solidarity. We do not need to share common oppression to fight equally to end oppression.”</a:t>
            </a:r>
          </a:p>
          <a:p>
            <a:pPr marL="68580" indent="0">
              <a:buNone/>
            </a:pPr>
            <a:endParaRPr lang="en-US" dirty="0"/>
          </a:p>
        </p:txBody>
      </p:sp>
    </p:spTree>
    <p:extLst>
      <p:ext uri="{BB962C8B-B14F-4D97-AF65-F5344CB8AC3E}">
        <p14:creationId xmlns:p14="http://schemas.microsoft.com/office/powerpoint/2010/main" val="2868237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6700"/>
                </a:solidFill>
              </a:rPr>
              <a:t>b</a:t>
            </a:r>
            <a:r>
              <a:rPr lang="en-US" dirty="0" smtClean="0">
                <a:solidFill>
                  <a:srgbClr val="FF6700"/>
                </a:solidFill>
              </a:rPr>
              <a:t>ell hooks </a:t>
            </a:r>
            <a:endParaRPr lang="en-US" dirty="0">
              <a:solidFill>
                <a:srgbClr val="FF6700"/>
              </a:solidFill>
            </a:endParaRPr>
          </a:p>
        </p:txBody>
      </p:sp>
      <p:sp>
        <p:nvSpPr>
          <p:cNvPr id="3" name="Content Placeholder 2"/>
          <p:cNvSpPr>
            <a:spLocks noGrp="1"/>
          </p:cNvSpPr>
          <p:nvPr>
            <p:ph idx="1"/>
          </p:nvPr>
        </p:nvSpPr>
        <p:spPr>
          <a:xfrm>
            <a:off x="1043492" y="2323652"/>
            <a:ext cx="7256989" cy="3897774"/>
          </a:xfrm>
        </p:spPr>
        <p:txBody>
          <a:bodyPr>
            <a:normAutofit fontScale="92500" lnSpcReduction="10000"/>
          </a:bodyPr>
          <a:lstStyle/>
          <a:p>
            <a:r>
              <a:rPr lang="en-US" dirty="0" smtClean="0"/>
              <a:t>“…a black woman…said that she was not interested in all this theory and rhetoric, all this talk, that she was more interested in action, in doing something, that she was ‘tired’ of all the talk. This woman’s response disturbed me…”  </a:t>
            </a:r>
          </a:p>
          <a:p>
            <a:endParaRPr lang="en-US" dirty="0" smtClean="0"/>
          </a:p>
          <a:p>
            <a:r>
              <a:rPr lang="en-US" dirty="0" smtClean="0"/>
              <a:t>“By reinforcing the idea that there is a split between theory and practice or by creating such a split, both groups deny the power of </a:t>
            </a:r>
            <a:r>
              <a:rPr lang="en-US" dirty="0" err="1" smtClean="0"/>
              <a:t>liberatory</a:t>
            </a:r>
            <a:r>
              <a:rPr lang="en-US" dirty="0" smtClean="0"/>
              <a:t> education for critical consciousness, thereby perpetuating conditions that reinforce our collective exploitation and repression.” </a:t>
            </a:r>
            <a:endParaRPr lang="en-US" dirty="0"/>
          </a:p>
        </p:txBody>
      </p:sp>
    </p:spTree>
    <p:extLst>
      <p:ext uri="{BB962C8B-B14F-4D97-AF65-F5344CB8AC3E}">
        <p14:creationId xmlns:p14="http://schemas.microsoft.com/office/powerpoint/2010/main" val="328859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Wave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42395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485" y="461798"/>
            <a:ext cx="7992580" cy="1372562"/>
          </a:xfrm>
        </p:spPr>
        <p:txBody>
          <a:bodyPr>
            <a:normAutofit/>
          </a:bodyPr>
          <a:lstStyle/>
          <a:p>
            <a:r>
              <a:rPr lang="en-US" sz="2400" dirty="0" smtClean="0"/>
              <a:t>“Declaration of Sentiments”</a:t>
            </a:r>
            <a:br>
              <a:rPr lang="en-US" sz="2400" dirty="0" smtClean="0"/>
            </a:br>
            <a:r>
              <a:rPr lang="en-US" sz="2400" dirty="0" smtClean="0"/>
              <a:t>- Seneca Falls Women’s Rights Convention, Elizabeth Cady Stanton, 1848 </a:t>
            </a:r>
            <a:endParaRPr lang="en-US" sz="2400" dirty="0"/>
          </a:p>
        </p:txBody>
      </p:sp>
      <p:sp>
        <p:nvSpPr>
          <p:cNvPr id="3" name="Content Placeholder 2"/>
          <p:cNvSpPr>
            <a:spLocks noGrp="1"/>
          </p:cNvSpPr>
          <p:nvPr>
            <p:ph idx="1"/>
          </p:nvPr>
        </p:nvSpPr>
        <p:spPr>
          <a:xfrm>
            <a:off x="1043492" y="2323652"/>
            <a:ext cx="6777317" cy="3961913"/>
          </a:xfrm>
        </p:spPr>
        <p:txBody>
          <a:bodyPr>
            <a:normAutofit fontScale="85000" lnSpcReduction="10000"/>
          </a:bodyPr>
          <a:lstStyle/>
          <a:p>
            <a:r>
              <a:rPr lang="en-US" dirty="0" smtClean="0"/>
              <a:t>“He has made her, if married, in the eye of the law, civilly dead.”</a:t>
            </a:r>
          </a:p>
          <a:p>
            <a:r>
              <a:rPr lang="en-US" dirty="0" smtClean="0"/>
              <a:t>He has endeavored, in every way that he could, to destroy her confidence in her own powers, to lessen her self-respect, and to make her willing to lead a dependent and abject life.” </a:t>
            </a:r>
          </a:p>
          <a:p>
            <a:pPr marL="68580" indent="0">
              <a:buNone/>
            </a:pPr>
            <a:endParaRPr lang="en-US" dirty="0" smtClean="0"/>
          </a:p>
          <a:p>
            <a:r>
              <a:rPr lang="en-US" i="1" dirty="0" smtClean="0"/>
              <a:t>“Resolved, </a:t>
            </a:r>
            <a:r>
              <a:rPr lang="en-US" dirty="0" smtClean="0"/>
              <a:t>That the speedy success of our cause depends upon the zealous and untiring efforts of both men and women, for the overthrow of the monopoly of the pulpit, and for the securing to woman an equal participation with men in the various trades, professions, and commerce. “ </a:t>
            </a:r>
            <a:endParaRPr lang="en-US" i="1" dirty="0"/>
          </a:p>
        </p:txBody>
      </p:sp>
    </p:spTree>
    <p:extLst>
      <p:ext uri="{BB962C8B-B14F-4D97-AF65-F5344CB8AC3E}">
        <p14:creationId xmlns:p14="http://schemas.microsoft.com/office/powerpoint/2010/main" val="1137484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6700"/>
                </a:solidFill>
              </a:rPr>
              <a:t>“</a:t>
            </a:r>
            <a:r>
              <a:rPr lang="en-US" dirty="0" err="1" smtClean="0">
                <a:solidFill>
                  <a:srgbClr val="FF6700"/>
                </a:solidFill>
              </a:rPr>
              <a:t>Ain’t</a:t>
            </a:r>
            <a:r>
              <a:rPr lang="en-US" dirty="0" smtClean="0">
                <a:solidFill>
                  <a:srgbClr val="FF6700"/>
                </a:solidFill>
              </a:rPr>
              <a:t> I a Woman?”</a:t>
            </a:r>
            <a:br>
              <a:rPr lang="en-US" dirty="0" smtClean="0">
                <a:solidFill>
                  <a:srgbClr val="FF6700"/>
                </a:solidFill>
              </a:rPr>
            </a:br>
            <a:r>
              <a:rPr lang="en-US" dirty="0">
                <a:solidFill>
                  <a:srgbClr val="FF6700"/>
                </a:solidFill>
              </a:rPr>
              <a:t>S</a:t>
            </a:r>
            <a:r>
              <a:rPr lang="en-US" dirty="0" smtClean="0">
                <a:solidFill>
                  <a:srgbClr val="FF6700"/>
                </a:solidFill>
              </a:rPr>
              <a:t>ojourner Truth, 1851</a:t>
            </a:r>
            <a:endParaRPr lang="en-US" dirty="0">
              <a:solidFill>
                <a:srgbClr val="FF6700"/>
              </a:solidFill>
            </a:endParaRPr>
          </a:p>
        </p:txBody>
      </p:sp>
      <p:sp>
        <p:nvSpPr>
          <p:cNvPr id="3" name="Content Placeholder 2"/>
          <p:cNvSpPr>
            <a:spLocks noGrp="1"/>
          </p:cNvSpPr>
          <p:nvPr>
            <p:ph idx="1"/>
          </p:nvPr>
        </p:nvSpPr>
        <p:spPr/>
        <p:txBody>
          <a:bodyPr/>
          <a:lstStyle/>
          <a:p>
            <a:r>
              <a:rPr lang="en-US" dirty="0" smtClean="0"/>
              <a:t>“That man over there says that women need to be helped into carriages, and lifted over ditches, and to have the best place everywhere. Nobody ever helps me into carriages, or over mud-puddles, or gives me any best place! And </a:t>
            </a:r>
            <a:r>
              <a:rPr lang="en-US" dirty="0" err="1" smtClean="0"/>
              <a:t>ain’t</a:t>
            </a:r>
            <a:r>
              <a:rPr lang="en-US" dirty="0" smtClean="0"/>
              <a:t> I a woman? Look at me!”</a:t>
            </a:r>
            <a:endParaRPr lang="en-US" dirty="0"/>
          </a:p>
        </p:txBody>
      </p:sp>
    </p:spTree>
    <p:extLst>
      <p:ext uri="{BB962C8B-B14F-4D97-AF65-F5344CB8AC3E}">
        <p14:creationId xmlns:p14="http://schemas.microsoft.com/office/powerpoint/2010/main" val="218021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Victoria Woodhull, 1873</a:t>
            </a:r>
            <a:endParaRPr lang="en-US" dirty="0">
              <a:solidFill>
                <a:schemeClr val="accent2"/>
              </a:solidFill>
            </a:endParaRPr>
          </a:p>
        </p:txBody>
      </p:sp>
      <p:sp>
        <p:nvSpPr>
          <p:cNvPr id="3" name="Content Placeholder 2"/>
          <p:cNvSpPr>
            <a:spLocks noGrp="1"/>
          </p:cNvSpPr>
          <p:nvPr>
            <p:ph idx="1"/>
          </p:nvPr>
        </p:nvSpPr>
        <p:spPr>
          <a:xfrm>
            <a:off x="1043492" y="2323652"/>
            <a:ext cx="7269818" cy="3961913"/>
          </a:xfrm>
        </p:spPr>
        <p:txBody>
          <a:bodyPr>
            <a:normAutofit fontScale="85000" lnSpcReduction="20000"/>
          </a:bodyPr>
          <a:lstStyle/>
          <a:p>
            <a:r>
              <a:rPr lang="en-US" dirty="0" smtClean="0"/>
              <a:t>1</a:t>
            </a:r>
            <a:r>
              <a:rPr lang="en-US" baseline="30000" dirty="0" smtClean="0"/>
              <a:t>st</a:t>
            </a:r>
            <a:r>
              <a:rPr lang="en-US" dirty="0" smtClean="0"/>
              <a:t> woman to run for president </a:t>
            </a:r>
          </a:p>
          <a:p>
            <a:r>
              <a:rPr lang="en-US" dirty="0" smtClean="0"/>
              <a:t>Free love</a:t>
            </a:r>
          </a:p>
          <a:p>
            <a:endParaRPr lang="en-US" dirty="0" smtClean="0"/>
          </a:p>
          <a:p>
            <a:r>
              <a:rPr lang="en-US" dirty="0" smtClean="0"/>
              <a:t>        “I have had hundreds of wives say to me, ‘I would not endure these conditions a single moment, were I not dependent upon my husband, for a home,’ or ‘if society would not ostracize me for leaving him…’ </a:t>
            </a:r>
          </a:p>
          <a:p>
            <a:pPr marL="285750" indent="-217488">
              <a:buNone/>
            </a:pPr>
            <a:r>
              <a:rPr lang="en-US" dirty="0"/>
              <a:t>	</a:t>
            </a:r>
            <a:r>
              <a:rPr lang="en-US" dirty="0" smtClean="0"/>
              <a:t>	To these my reply has been: ‘You have the face to tell me this, and almost in the same moment, you shrug your shoulders at a passing prostitute whose features beam with health, and whose rounded form speaks of unmistakable strength and beauty, while your face and form are a living condemnation of your life, let it be what it may.”  </a:t>
            </a:r>
            <a:endParaRPr lang="en-US" dirty="0"/>
          </a:p>
        </p:txBody>
      </p:sp>
    </p:spTree>
    <p:extLst>
      <p:ext uri="{BB962C8B-B14F-4D97-AF65-F5344CB8AC3E}">
        <p14:creationId xmlns:p14="http://schemas.microsoft.com/office/powerpoint/2010/main" val="2301069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3"/>
                </a:solidFill>
              </a:rPr>
              <a:t>The Traffic in Women</a:t>
            </a:r>
            <a:br>
              <a:rPr lang="en-US" dirty="0" smtClean="0">
                <a:solidFill>
                  <a:schemeClr val="accent3"/>
                </a:solidFill>
              </a:rPr>
            </a:br>
            <a:r>
              <a:rPr lang="en-US" dirty="0" smtClean="0">
                <a:solidFill>
                  <a:schemeClr val="accent3"/>
                </a:solidFill>
              </a:rPr>
              <a:t>Emma Goldman, 1910</a:t>
            </a:r>
            <a:endParaRPr lang="en-US" dirty="0">
              <a:solidFill>
                <a:schemeClr val="accent3"/>
              </a:solidFill>
            </a:endParaRPr>
          </a:p>
        </p:txBody>
      </p:sp>
      <p:sp>
        <p:nvSpPr>
          <p:cNvPr id="3" name="Content Placeholder 2"/>
          <p:cNvSpPr>
            <a:spLocks noGrp="1"/>
          </p:cNvSpPr>
          <p:nvPr>
            <p:ph idx="1"/>
          </p:nvPr>
        </p:nvSpPr>
        <p:spPr/>
        <p:txBody>
          <a:bodyPr>
            <a:normAutofit fontScale="92500" lnSpcReduction="10000"/>
          </a:bodyPr>
          <a:lstStyle/>
          <a:p>
            <a:r>
              <a:rPr lang="en-US" dirty="0" smtClean="0"/>
              <a:t>“…when prostitution became an organized institution under priestly influence, religious prostitution developed utilitarian sides, thus helping to increase public revenue.”  </a:t>
            </a:r>
          </a:p>
          <a:p>
            <a:r>
              <a:rPr lang="en-US" dirty="0" smtClean="0"/>
              <a:t>‘Pope Clement II issued a bull that prostitutes would be tolerated if they pay a certain amount of their earnings to the Church.’</a:t>
            </a:r>
          </a:p>
          <a:p>
            <a:r>
              <a:rPr lang="en-US" dirty="0" smtClean="0"/>
              <a:t>‘Pope </a:t>
            </a:r>
            <a:r>
              <a:rPr lang="en-US" dirty="0" err="1" smtClean="0"/>
              <a:t>Sixtus</a:t>
            </a:r>
            <a:r>
              <a:rPr lang="en-US" dirty="0" smtClean="0"/>
              <a:t> IV was more practical; from one single brothel, which he himself had built, he received an income of 20,000 ducats.’</a:t>
            </a:r>
            <a:endParaRPr lang="en-US" dirty="0"/>
          </a:p>
        </p:txBody>
      </p:sp>
    </p:spTree>
    <p:extLst>
      <p:ext uri="{BB962C8B-B14F-4D97-AF65-F5344CB8AC3E}">
        <p14:creationId xmlns:p14="http://schemas.microsoft.com/office/powerpoint/2010/main" val="2945716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6700"/>
                </a:solidFill>
              </a:rPr>
              <a:t>Now We Can Begin</a:t>
            </a:r>
            <a:br>
              <a:rPr lang="en-US" dirty="0" smtClean="0">
                <a:solidFill>
                  <a:srgbClr val="FF6700"/>
                </a:solidFill>
              </a:rPr>
            </a:br>
            <a:r>
              <a:rPr lang="en-US" dirty="0" smtClean="0">
                <a:solidFill>
                  <a:srgbClr val="FF6700"/>
                </a:solidFill>
              </a:rPr>
              <a:t>Crystal Eastman, 1919</a:t>
            </a:r>
            <a:endParaRPr lang="en-US" dirty="0">
              <a:solidFill>
                <a:srgbClr val="FF67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“But fundamentally it is a problem of education, of early training – we must bring up feminist sons. Sons? Daughters? They are born of women – how can women be free to choose their occupation at all times cherishing their economic independence, unless they stop having children? This is a further question for feminism. If the feminist program goes to pieces on the arrival of the first baby, it is false and useless.  For ninety-nine out of every hundred women want children…”</a:t>
            </a:r>
            <a:endParaRPr lang="en-US" dirty="0"/>
          </a:p>
        </p:txBody>
      </p:sp>
    </p:spTree>
    <p:extLst>
      <p:ext uri="{BB962C8B-B14F-4D97-AF65-F5344CB8AC3E}">
        <p14:creationId xmlns:p14="http://schemas.microsoft.com/office/powerpoint/2010/main" val="134147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Wave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32418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14317</TotalTime>
  <Words>2320</Words>
  <Application>Microsoft Macintosh PowerPoint</Application>
  <PresentationFormat>On-screen Show (4:3)</PresentationFormat>
  <Paragraphs>132</Paragraphs>
  <Slides>29</Slides>
  <Notes>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Austin</vt:lpstr>
      <vt:lpstr>Feminist Theory</vt:lpstr>
      <vt:lpstr>Different Views </vt:lpstr>
      <vt:lpstr>First Wave </vt:lpstr>
      <vt:lpstr>“Declaration of Sentiments” - Seneca Falls Women’s Rights Convention, Elizabeth Cady Stanton, 1848 </vt:lpstr>
      <vt:lpstr>“Ain’t I a Woman?” Sojourner Truth, 1851</vt:lpstr>
      <vt:lpstr>Victoria Woodhull, 1873</vt:lpstr>
      <vt:lpstr>The Traffic in Women Emma Goldman, 1910</vt:lpstr>
      <vt:lpstr>Now We Can Begin Crystal Eastman, 1919</vt:lpstr>
      <vt:lpstr>Second Wave </vt:lpstr>
      <vt:lpstr>The Second Sex (1952)  Simone de Beauvoir</vt:lpstr>
      <vt:lpstr>The Feminine Mystique (1963) Betty Friedan </vt:lpstr>
      <vt:lpstr>The Feminine Mystique (1963) Betty Friedan </vt:lpstr>
      <vt:lpstr>SCUM Manifesto (1969)  Valerie Solanas </vt:lpstr>
      <vt:lpstr>SCUM Manifesto (1969)  Valerie Solanas </vt:lpstr>
      <vt:lpstr>Redstockings Manifesto (1969) </vt:lpstr>
      <vt:lpstr>The Liberation of Black Women (1970) Pauli Murray </vt:lpstr>
      <vt:lpstr>The Woman-Identified Woman (1970) RADICALESBIANS</vt:lpstr>
      <vt:lpstr>Is Female to Male as Nature is to Culture? (1974)  Sherry B. Ortner</vt:lpstr>
      <vt:lpstr>Not for Lesbians Only (1975)  Charlotte Bunch </vt:lpstr>
      <vt:lpstr>The Laugh of the Medusa (1975) Helene Cixous </vt:lpstr>
      <vt:lpstr>The Traffic in Women: Notes on the “Political Economy” of Sex(1975) Gayle Rubin  </vt:lpstr>
      <vt:lpstr>What Became of God the Mother? (1976) Elaine Pagels </vt:lpstr>
      <vt:lpstr>Pagels… </vt:lpstr>
      <vt:lpstr>A Black Feminist Statement (1977) Combahee River Collective</vt:lpstr>
      <vt:lpstr>Gyn/Ecology (1978) Mary Daly </vt:lpstr>
      <vt:lpstr>Age, Race, Class, and Sex: Women Redefining Difference (1984) Audre Lorde</vt:lpstr>
      <vt:lpstr>Have We Got a Theory for You! (1983) Maria C. Lugones &amp; Elizabeth V. Spelman </vt:lpstr>
      <vt:lpstr>bell hooks</vt:lpstr>
      <vt:lpstr>bell hooks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Theory</dc:title>
  <dc:creator>Lindsay Lyons</dc:creator>
  <cp:lastModifiedBy>Lindsay Lyons</cp:lastModifiedBy>
  <cp:revision>34</cp:revision>
  <dcterms:created xsi:type="dcterms:W3CDTF">2012-12-19T14:41:40Z</dcterms:created>
  <dcterms:modified xsi:type="dcterms:W3CDTF">2013-03-06T23:03:01Z</dcterms:modified>
</cp:coreProperties>
</file>