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2"/>
  </p:notesMasterIdLst>
  <p:sldIdLst>
    <p:sldId id="256" r:id="rId2"/>
    <p:sldId id="273" r:id="rId3"/>
    <p:sldId id="274" r:id="rId4"/>
    <p:sldId id="275" r:id="rId5"/>
    <p:sldId id="257" r:id="rId6"/>
    <p:sldId id="264" r:id="rId7"/>
    <p:sldId id="258" r:id="rId8"/>
    <p:sldId id="272" r:id="rId9"/>
    <p:sldId id="262" r:id="rId10"/>
    <p:sldId id="268" r:id="rId11"/>
    <p:sldId id="269" r:id="rId12"/>
    <p:sldId id="270" r:id="rId13"/>
    <p:sldId id="271" r:id="rId14"/>
    <p:sldId id="261" r:id="rId15"/>
    <p:sldId id="259" r:id="rId16"/>
    <p:sldId id="263" r:id="rId17"/>
    <p:sldId id="260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65748-1B63-4C4C-AA95-0E4D5A95BB8B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A7A46-5487-9740-807D-15F4B818C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Medicaid</a:t>
            </a:r>
            <a:r>
              <a:rPr lang="en-US" baseline="0" dirty="0" smtClean="0"/>
              <a:t> = lower class; those women need it most (esp. if deciding to abort for socioeconomic reasons)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1994: President Clinton expanded categories of abortion federal funding would cover under Medicaid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Legal</a:t>
            </a:r>
            <a:r>
              <a:rPr lang="en-US" baseline="0" dirty="0" smtClean="0"/>
              <a:t> provision: something added to a bill (usually for political reasons)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Ortega</a:t>
            </a:r>
            <a:r>
              <a:rPr lang="en-US" baseline="0" dirty="0" smtClean="0"/>
              <a:t> was served as President of Nicaragua from 1984-1990 as a Sandinista supporting pro-choice.  However, switched his stance for the next election to gain the support of the Church.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6 years in prison for abortion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Judges can excuse</a:t>
            </a:r>
            <a:r>
              <a:rPr lang="en-US" baseline="0" dirty="0" smtClean="0"/>
              <a:t> you from parental consent obligations.  Think of how difficult that may be – time consuming, awkward…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Native Americans &amp; African Americans:</a:t>
            </a:r>
            <a:r>
              <a:rPr lang="en-US" baseline="0" dirty="0" smtClean="0"/>
              <a:t> sterilized </a:t>
            </a:r>
            <a:r>
              <a:rPr lang="en-US" dirty="0" smtClean="0"/>
              <a:t>without their knowledge, while in hospital for other issues – e.g. childbirth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FACT:</a:t>
            </a:r>
            <a:r>
              <a:rPr lang="en-US" baseline="0" dirty="0" smtClean="0"/>
              <a:t> North Dakota does not have seatbelt laws (to protect grown humans)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7A46-5487-9740-807D-15F4B818C0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C6DC1F-74C5-244D-9EA7-C69E810560F3}" type="datetimeFigureOut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2023D8-9A77-F843-A14B-C14BCC8D04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Rights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Gender Studies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0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4" y="0"/>
            <a:ext cx="8787852" cy="1724706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Global Abortion Laws</a:t>
            </a:r>
            <a:r>
              <a:rPr lang="en-US" sz="3200" b="0" dirty="0" smtClean="0"/>
              <a:t>: % of countries allowing abortion in the following cases  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save the women’s life: 97% </a:t>
            </a:r>
          </a:p>
          <a:p>
            <a:r>
              <a:rPr lang="en-US" dirty="0" smtClean="0"/>
              <a:t>Preserving physical/mental health: 63-67%</a:t>
            </a:r>
          </a:p>
          <a:p>
            <a:r>
              <a:rPr lang="en-US" dirty="0" smtClean="0"/>
              <a:t>In the case of rape or incest: 49%</a:t>
            </a:r>
          </a:p>
          <a:p>
            <a:r>
              <a:rPr lang="en-US" dirty="0" smtClean="0"/>
              <a:t>For economic or social reasons: 34%</a:t>
            </a:r>
          </a:p>
          <a:p>
            <a:r>
              <a:rPr lang="en-US" dirty="0" smtClean="0"/>
              <a:t>Upon request: 29%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2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Abortion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half of all abortions worldwide are unsafe, and nearly all </a:t>
            </a:r>
            <a:r>
              <a:rPr lang="en-US" dirty="0" smtClean="0">
                <a:solidFill>
                  <a:srgbClr val="FF0000"/>
                </a:solidFill>
              </a:rPr>
              <a:t>unsafe abortions (98%) occur in developing countries</a:t>
            </a:r>
            <a:r>
              <a:rPr lang="en-US" dirty="0" smtClean="0"/>
              <a:t>.  In the developing world, 56% of all abortions are unsafe, compared with just 6% in the developed world. </a:t>
            </a:r>
          </a:p>
          <a:p>
            <a:pPr lvl="1"/>
            <a:r>
              <a:rPr lang="en-US" i="1" dirty="0" smtClean="0"/>
              <a:t>World Health Organization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662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851" r="-8851"/>
          <a:stretch>
            <a:fillRect/>
          </a:stretch>
        </p:blipFill>
        <p:spPr>
          <a:xfrm>
            <a:off x="-195771" y="1408177"/>
            <a:ext cx="9695993" cy="5449824"/>
          </a:xfrm>
        </p:spPr>
      </p:pic>
    </p:spTree>
    <p:extLst>
      <p:ext uri="{BB962C8B-B14F-4D97-AF65-F5344CB8AC3E}">
        <p14:creationId xmlns:p14="http://schemas.microsoft.com/office/powerpoint/2010/main" val="289752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03" y="155448"/>
            <a:ext cx="8770686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Anti-Abortion Laws are NOT associated with lower abortion rates.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number out of 1,000 women of child-bearing age that have had an abortion</a:t>
            </a:r>
          </a:p>
          <a:p>
            <a:endParaRPr lang="en-US" i="1" dirty="0" smtClean="0"/>
          </a:p>
          <a:p>
            <a:r>
              <a:rPr lang="en-US" b="1" u="sng" dirty="0" smtClean="0"/>
              <a:t>Africa: </a:t>
            </a:r>
            <a:r>
              <a:rPr lang="en-US" dirty="0" smtClean="0"/>
              <a:t>29</a:t>
            </a:r>
          </a:p>
          <a:p>
            <a:r>
              <a:rPr lang="en-US" b="1" u="sng" dirty="0" smtClean="0"/>
              <a:t>Latin America: </a:t>
            </a:r>
            <a:r>
              <a:rPr lang="en-US" dirty="0" smtClean="0"/>
              <a:t>32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u="sng" dirty="0" smtClean="0"/>
              <a:t>Western Europe: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5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Daniel Ortega = President </a:t>
            </a:r>
          </a:p>
          <a:p>
            <a:r>
              <a:rPr lang="en-US" dirty="0" smtClean="0"/>
              <a:t>To appeal to the Catholic Church, banned abortion in all cases (even </a:t>
            </a:r>
            <a:r>
              <a:rPr lang="en-US" smtClean="0"/>
              <a:t>therapeutic abortions) </a:t>
            </a:r>
            <a:endParaRPr lang="en-US" dirty="0" smtClean="0"/>
          </a:p>
          <a:p>
            <a:pPr lvl="1"/>
            <a:r>
              <a:rPr lang="en-US" dirty="0" smtClean="0"/>
              <a:t>Rape</a:t>
            </a:r>
            <a:endParaRPr lang="en-US" dirty="0"/>
          </a:p>
          <a:p>
            <a:pPr lvl="1"/>
            <a:r>
              <a:rPr lang="en-US" dirty="0"/>
              <a:t>Malformation of fetus</a:t>
            </a:r>
          </a:p>
          <a:p>
            <a:pPr lvl="1"/>
            <a:r>
              <a:rPr lang="en-US" dirty="0"/>
              <a:t>Risk to mother’s life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Maternal mortality rates increased by 100% in one year</a:t>
            </a:r>
          </a:p>
          <a:p>
            <a:pPr lvl="1"/>
            <a:r>
              <a:rPr lang="en-US" dirty="0" smtClean="0"/>
              <a:t>At-home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2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Parenthood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3634" cy="49519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in 3 women in the US will have an abortion by age 45</a:t>
            </a:r>
          </a:p>
          <a:p>
            <a:endParaRPr lang="en-US" dirty="0" smtClean="0"/>
          </a:p>
          <a:p>
            <a:r>
              <a:rPr lang="en-US" dirty="0" smtClean="0"/>
              <a:t>Cost of abortion: $300-$950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% of Planned Parenthood’s budget spent on abortion services: </a:t>
            </a:r>
            <a:r>
              <a:rPr lang="en-US" dirty="0" smtClean="0">
                <a:solidFill>
                  <a:srgbClr val="0000FF"/>
                </a:solidFill>
              </a:rPr>
              <a:t>3%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 some states, you need parental consent to have an abortion. </a:t>
            </a:r>
          </a:p>
          <a:p>
            <a:pPr lvl="1"/>
            <a:r>
              <a:rPr lang="en-US" dirty="0" smtClean="0"/>
              <a:t> In New York, you do 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9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Sterilization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US was the 1</a:t>
            </a:r>
            <a:r>
              <a:rPr lang="en-US" baseline="30000" dirty="0" smtClean="0"/>
              <a:t>st</a:t>
            </a:r>
            <a:r>
              <a:rPr lang="en-US" dirty="0" smtClean="0"/>
              <a:t> country to start mandatory sterilization programs </a:t>
            </a:r>
          </a:p>
          <a:p>
            <a:pPr lvl="1"/>
            <a:r>
              <a:rPr lang="en-US" dirty="0" smtClean="0"/>
              <a:t>People with disabilities</a:t>
            </a:r>
          </a:p>
          <a:p>
            <a:pPr lvl="1"/>
            <a:r>
              <a:rPr lang="en-US" dirty="0" smtClean="0"/>
              <a:t>Native American &amp; African American women </a:t>
            </a:r>
          </a:p>
          <a:p>
            <a:pPr lvl="1"/>
            <a:r>
              <a:rPr lang="en-US" dirty="0" smtClean="0"/>
              <a:t>Criminals</a:t>
            </a:r>
          </a:p>
          <a:p>
            <a:endParaRPr lang="en-US" dirty="0" smtClean="0"/>
          </a:p>
          <a:p>
            <a:r>
              <a:rPr lang="en-US" dirty="0" smtClean="0"/>
              <a:t>27 states still had sterilization laws in 1956!</a:t>
            </a:r>
          </a:p>
          <a:p>
            <a:pPr lvl="1"/>
            <a:r>
              <a:rPr lang="en-US" dirty="0" smtClean="0"/>
              <a:t>North Carolina is paying victims as an apology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Personhood Amendment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Dakota – House of Representatives passed a “personhood” amendment, which would grant </a:t>
            </a:r>
            <a:r>
              <a:rPr lang="en-US" dirty="0" smtClean="0">
                <a:solidFill>
                  <a:srgbClr val="0000FF"/>
                </a:solidFill>
              </a:rPr>
              <a:t>legal personhood rights to embryos</a:t>
            </a:r>
            <a:r>
              <a:rPr lang="en-US" dirty="0" smtClean="0"/>
              <a:t> at the moment of fertilization. </a:t>
            </a:r>
          </a:p>
          <a:p>
            <a:endParaRPr lang="en-US" dirty="0" smtClean="0"/>
          </a:p>
          <a:p>
            <a:r>
              <a:rPr lang="en-US" dirty="0" smtClean="0"/>
              <a:t>If voters vote for it, abortion will be illegal in that state. </a:t>
            </a:r>
          </a:p>
        </p:txBody>
      </p:sp>
    </p:spTree>
    <p:extLst>
      <p:ext uri="{BB962C8B-B14F-4D97-AF65-F5344CB8AC3E}">
        <p14:creationId xmlns:p14="http://schemas.microsoft.com/office/powerpoint/2010/main" val="143025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174" r="-41174"/>
          <a:stretch>
            <a:fillRect/>
          </a:stretch>
        </p:blipFill>
        <p:spPr>
          <a:xfrm>
            <a:off x="0" y="1517827"/>
            <a:ext cx="9144000" cy="5340174"/>
          </a:xfrm>
        </p:spPr>
      </p:pic>
    </p:spTree>
    <p:extLst>
      <p:ext uri="{BB962C8B-B14F-4D97-AF65-F5344CB8AC3E}">
        <p14:creationId xmlns:p14="http://schemas.microsoft.com/office/powerpoint/2010/main" val="4128674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Quotes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"</a:t>
            </a:r>
            <a:r>
              <a:rPr lang="en-US" dirty="0"/>
              <a:t>If it's a legitimate rape, the female body has ways to try to shut that whole thing down</a:t>
            </a:r>
            <a:r>
              <a:rPr lang="en-US" dirty="0" smtClean="0"/>
              <a:t>.” </a:t>
            </a:r>
          </a:p>
          <a:p>
            <a:pPr lvl="1"/>
            <a:r>
              <a:rPr lang="en-US" dirty="0" smtClean="0"/>
              <a:t>—</a:t>
            </a:r>
            <a:r>
              <a:rPr lang="en-US" dirty="0"/>
              <a:t>Rep. Todd Akin (R-Missouri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Abortions make up "well over 90 percent of what Planned Parenthood does</a:t>
            </a:r>
            <a:r>
              <a:rPr lang="en-US" dirty="0" smtClean="0"/>
              <a:t>.” </a:t>
            </a:r>
            <a:endParaRPr lang="en-US" dirty="0"/>
          </a:p>
          <a:p>
            <a:pPr lvl="1"/>
            <a:r>
              <a:rPr lang="en-US" dirty="0"/>
              <a:t>—Sen. </a:t>
            </a:r>
            <a:r>
              <a:rPr lang="en-US" dirty="0" err="1" smtClean="0"/>
              <a:t>JonKyl</a:t>
            </a:r>
            <a:r>
              <a:rPr lang="en-US" dirty="0" smtClean="0"/>
              <a:t> </a:t>
            </a:r>
            <a:r>
              <a:rPr lang="en-US" dirty="0"/>
              <a:t>(R-Ariz.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"One of the things I will talk about, that no president has talked about before, is I think the dangers of contraception in this country.... Many of the Christian faith have said, well, that's okay, contraception is okay. It's not okay. It's a license to do things in a sexual realm that is counter to how things are supposed to be</a:t>
            </a:r>
            <a:r>
              <a:rPr lang="en-US" dirty="0" smtClean="0"/>
              <a:t>.” </a:t>
            </a:r>
          </a:p>
          <a:p>
            <a:pPr lvl="1"/>
            <a:r>
              <a:rPr lang="en-US" dirty="0" smtClean="0"/>
              <a:t>—</a:t>
            </a:r>
            <a:r>
              <a:rPr lang="en-US" dirty="0"/>
              <a:t>Rick Santorum, former Republican senator from Pennsylvania and former presidential hopeful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5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Health Organization’s definition of “reproductive rights”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5126" cy="5082809"/>
          </a:xfrm>
        </p:spPr>
        <p:txBody>
          <a:bodyPr>
            <a:normAutofit/>
          </a:bodyPr>
          <a:lstStyle/>
          <a:p>
            <a:r>
              <a:rPr lang="en-US" dirty="0" smtClean="0"/>
              <a:t>…The </a:t>
            </a:r>
            <a:r>
              <a:rPr lang="en-US" dirty="0" smtClean="0">
                <a:solidFill>
                  <a:srgbClr val="0000FF"/>
                </a:solidFill>
              </a:rPr>
              <a:t>basic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right of all couples and </a:t>
            </a:r>
            <a:r>
              <a:rPr lang="en-US" dirty="0" smtClean="0">
                <a:solidFill>
                  <a:srgbClr val="0000FF"/>
                </a:solidFill>
              </a:rPr>
              <a:t>individuals: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to </a:t>
            </a:r>
            <a:r>
              <a:rPr lang="en-US" dirty="0">
                <a:solidFill>
                  <a:srgbClr val="0000FF"/>
                </a:solidFill>
              </a:rPr>
              <a:t>decide</a:t>
            </a:r>
            <a:r>
              <a:rPr lang="en-US" dirty="0"/>
              <a:t> freely and responsibly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number, spacing and timing of their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</a:t>
            </a:r>
            <a:r>
              <a:rPr lang="en-US" dirty="0">
                <a:solidFill>
                  <a:srgbClr val="0000FF"/>
                </a:solidFill>
              </a:rPr>
              <a:t>have the information and means to do </a:t>
            </a:r>
            <a:r>
              <a:rPr lang="en-US" dirty="0" smtClean="0">
                <a:solidFill>
                  <a:srgbClr val="0000FF"/>
                </a:solidFill>
              </a:rPr>
              <a:t>so</a:t>
            </a:r>
          </a:p>
          <a:p>
            <a:pPr lvl="1"/>
            <a:r>
              <a:rPr lang="en-US" dirty="0" smtClean="0"/>
              <a:t>the highest </a:t>
            </a:r>
            <a:r>
              <a:rPr lang="en-US" dirty="0"/>
              <a:t>standard of sexual and </a:t>
            </a:r>
            <a:r>
              <a:rPr lang="en-US" dirty="0">
                <a:solidFill>
                  <a:srgbClr val="0000FF"/>
                </a:solidFill>
              </a:rPr>
              <a:t>reproductive </a:t>
            </a:r>
            <a:r>
              <a:rPr lang="en-US" dirty="0" smtClean="0">
                <a:solidFill>
                  <a:srgbClr val="0000FF"/>
                </a:solidFill>
              </a:rPr>
              <a:t>health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decisions </a:t>
            </a:r>
            <a:r>
              <a:rPr lang="en-US" dirty="0" smtClean="0"/>
              <a:t>concerning reproduction </a:t>
            </a:r>
            <a:r>
              <a:rPr lang="en-US" dirty="0" smtClean="0">
                <a:solidFill>
                  <a:srgbClr val="0000FF"/>
                </a:solidFill>
              </a:rPr>
              <a:t>free </a:t>
            </a:r>
            <a:r>
              <a:rPr lang="en-US" dirty="0">
                <a:solidFill>
                  <a:srgbClr val="0000FF"/>
                </a:solidFill>
              </a:rPr>
              <a:t>of discrimination, coercion and violence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Anti-Woman </a:t>
            </a:r>
            <a:r>
              <a:rPr lang="en-US" dirty="0" smtClean="0"/>
              <a:t>Quotes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"As long as it's inevitable, you might as well lie back and enjoy it</a:t>
            </a:r>
            <a:r>
              <a:rPr lang="en-US" dirty="0" smtClean="0"/>
              <a:t>.” </a:t>
            </a:r>
            <a:endParaRPr lang="en-US" dirty="0"/>
          </a:p>
          <a:p>
            <a:pPr lvl="1"/>
            <a:r>
              <a:rPr lang="en-US" dirty="0"/>
              <a:t>—Former Texas Republican gubernatorial contender Clayton Williams on </a:t>
            </a:r>
            <a:r>
              <a:rPr lang="en-US" dirty="0" smtClean="0"/>
              <a:t>rape</a:t>
            </a:r>
          </a:p>
          <a:p>
            <a:endParaRPr lang="en-US" dirty="0"/>
          </a:p>
          <a:p>
            <a:r>
              <a:rPr lang="en-US" dirty="0"/>
              <a:t>"The Lord says: Be submissive, wives. You are to be submissive to your husbands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Michelle Bachmann, US House of Representatives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rights include: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or safe abortion</a:t>
            </a:r>
          </a:p>
          <a:p>
            <a:r>
              <a:rPr lang="en-US" dirty="0" smtClean="0"/>
              <a:t>Birth control</a:t>
            </a:r>
          </a:p>
          <a:p>
            <a:r>
              <a:rPr lang="en-US" dirty="0" smtClean="0"/>
              <a:t>Quality reproductive healthcare</a:t>
            </a:r>
          </a:p>
          <a:p>
            <a:r>
              <a:rPr lang="en-US" dirty="0" smtClean="0"/>
              <a:t>Education </a:t>
            </a:r>
          </a:p>
          <a:p>
            <a:r>
              <a:rPr lang="en-US" dirty="0" smtClean="0"/>
              <a:t>Ability to make choices </a:t>
            </a:r>
          </a:p>
          <a:p>
            <a:endParaRPr lang="en-US" dirty="0"/>
          </a:p>
          <a:p>
            <a:r>
              <a:rPr lang="en-US" dirty="0" smtClean="0"/>
              <a:t>Freedom from: </a:t>
            </a:r>
          </a:p>
          <a:p>
            <a:pPr lvl="1"/>
            <a:r>
              <a:rPr lang="en-US" dirty="0" smtClean="0"/>
              <a:t>Forced sterilization</a:t>
            </a:r>
          </a:p>
          <a:p>
            <a:pPr lvl="1"/>
            <a:r>
              <a:rPr lang="en-US" dirty="0" smtClean="0"/>
              <a:t>Female genital mutilation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74" y="4176572"/>
            <a:ext cx="33782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70" y="1537642"/>
            <a:ext cx="2638930" cy="26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from Pregnancies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1775191"/>
            <a:ext cx="8955198" cy="4951956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Too </a:t>
            </a:r>
            <a:r>
              <a:rPr lang="en-US" b="1" u="sng" dirty="0"/>
              <a:t>Soon: </a:t>
            </a:r>
          </a:p>
          <a:p>
            <a:pPr lvl="1"/>
            <a:r>
              <a:rPr lang="en-US" dirty="0" smtClean="0"/>
              <a:t>Girls under 17 are more </a:t>
            </a:r>
            <a:r>
              <a:rPr lang="en-US" dirty="0"/>
              <a:t>likely to </a:t>
            </a:r>
            <a:r>
              <a:rPr lang="en-US" dirty="0" smtClean="0"/>
              <a:t>die or be </a:t>
            </a:r>
            <a:r>
              <a:rPr lang="en-US" dirty="0"/>
              <a:t>injured in </a:t>
            </a:r>
            <a:r>
              <a:rPr lang="en-US" dirty="0" smtClean="0"/>
              <a:t>childbirth</a:t>
            </a:r>
          </a:p>
          <a:p>
            <a:pPr lvl="2"/>
            <a:r>
              <a:rPr lang="en-US" dirty="0" smtClean="0"/>
              <a:t>bodies not fully grown</a:t>
            </a:r>
          </a:p>
          <a:p>
            <a:pPr lvl="1"/>
            <a:r>
              <a:rPr lang="en-US" dirty="0" smtClean="0"/>
              <a:t>Their babies </a:t>
            </a:r>
            <a:r>
              <a:rPr lang="en-US" dirty="0"/>
              <a:t>have a greater chance of dying in the first </a:t>
            </a:r>
            <a:r>
              <a:rPr lang="en-US" dirty="0" smtClean="0"/>
              <a:t>year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Too Late: </a:t>
            </a:r>
          </a:p>
          <a:p>
            <a:pPr lvl="1"/>
            <a:r>
              <a:rPr lang="en-US" dirty="0" smtClean="0"/>
              <a:t>Causes: other </a:t>
            </a:r>
            <a:r>
              <a:rPr lang="en-US" dirty="0"/>
              <a:t>health problems or have had many children.</a:t>
            </a:r>
          </a:p>
          <a:p>
            <a:endParaRPr lang="en-US" dirty="0"/>
          </a:p>
          <a:p>
            <a:r>
              <a:rPr lang="en-US" b="1" u="sng" dirty="0"/>
              <a:t>Too Close: </a:t>
            </a:r>
          </a:p>
          <a:p>
            <a:pPr lvl="1"/>
            <a:r>
              <a:rPr lang="en-US" dirty="0"/>
              <a:t>A woman’s body needs time to heal between pregnancies.</a:t>
            </a:r>
          </a:p>
          <a:p>
            <a:endParaRPr lang="en-US" dirty="0"/>
          </a:p>
          <a:p>
            <a:r>
              <a:rPr lang="en-US" b="1" u="sng" dirty="0"/>
              <a:t>Too Many: </a:t>
            </a:r>
          </a:p>
          <a:p>
            <a:pPr lvl="1"/>
            <a:r>
              <a:rPr lang="en-US" dirty="0"/>
              <a:t>A woman with </a:t>
            </a:r>
            <a:r>
              <a:rPr lang="en-US" dirty="0" smtClean="0"/>
              <a:t>4+ kids has </a:t>
            </a:r>
            <a:r>
              <a:rPr lang="en-US" dirty="0"/>
              <a:t>a greater risk of death after childbirth from bleeding and other causes.</a:t>
            </a:r>
          </a:p>
        </p:txBody>
      </p:sp>
    </p:spTree>
    <p:extLst>
      <p:ext uri="{BB962C8B-B14F-4D97-AF65-F5344CB8AC3E}">
        <p14:creationId xmlns:p14="http://schemas.microsoft.com/office/powerpoint/2010/main" val="91622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Girls Who Went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stories </a:t>
            </a:r>
          </a:p>
          <a:p>
            <a:r>
              <a:rPr lang="en-US" dirty="0" smtClean="0"/>
              <a:t>After World War II – before Roe v. Wade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Single, middle-class white girls forced to give up their babies for adoption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Sent away to have the baby </a:t>
            </a:r>
          </a:p>
          <a:p>
            <a:r>
              <a:rPr lang="en-US" dirty="0" smtClean="0"/>
              <a:t>Were not allowed to talk about experience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9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Choice is not… PRO Abortion</a:t>
            </a:r>
          </a:p>
          <a:p>
            <a:r>
              <a:rPr lang="en-US" dirty="0" smtClean="0"/>
              <a:t>Just believes women should be able to decide for themselves</a:t>
            </a:r>
          </a:p>
          <a:p>
            <a:endParaRPr lang="en-US" dirty="0"/>
          </a:p>
          <a:p>
            <a:r>
              <a:rPr lang="en-US" dirty="0" smtClean="0"/>
              <a:t>Different meanings</a:t>
            </a:r>
          </a:p>
          <a:p>
            <a:pPr lvl="1"/>
            <a:r>
              <a:rPr lang="en-US" dirty="0" smtClean="0"/>
              <a:t>“Pro life” vs. “Anti choice”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66" y="3018921"/>
            <a:ext cx="2381472" cy="36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 v. Wade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1973, US Supreme Court Case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Ruled women have a right to privacy under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1" y="3772407"/>
            <a:ext cx="3814107" cy="28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Hyde Amendment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1976, legal provision </a:t>
            </a:r>
          </a:p>
          <a:p>
            <a:r>
              <a:rPr lang="en-US" dirty="0" smtClean="0"/>
              <a:t>Bans use of federal money for abortions </a:t>
            </a:r>
          </a:p>
          <a:p>
            <a:pPr lvl="1"/>
            <a:r>
              <a:rPr lang="en-US" dirty="0" smtClean="0"/>
              <a:t>Exceptions: incest &amp; rape</a:t>
            </a:r>
          </a:p>
          <a:p>
            <a:pPr lvl="1"/>
            <a:r>
              <a:rPr lang="en-US" dirty="0" smtClean="0"/>
              <a:t>Primarily affects Medicaid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Abortion Laws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62" r="-10262"/>
          <a:stretch>
            <a:fillRect/>
          </a:stretch>
        </p:blipFill>
        <p:spPr>
          <a:xfrm>
            <a:off x="-195068" y="1408177"/>
            <a:ext cx="9695226" cy="5449824"/>
          </a:xfrm>
        </p:spPr>
      </p:pic>
    </p:spTree>
    <p:extLst>
      <p:ext uri="{BB962C8B-B14F-4D97-AF65-F5344CB8AC3E}">
        <p14:creationId xmlns:p14="http://schemas.microsoft.com/office/powerpoint/2010/main" val="1502069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245</TotalTime>
  <Words>996</Words>
  <Application>Microsoft Macintosh PowerPoint</Application>
  <PresentationFormat>On-screen Show (4:3)</PresentationFormat>
  <Paragraphs>136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Reproductive Rights </vt:lpstr>
      <vt:lpstr>World Health Organization’s definition of “reproductive rights” </vt:lpstr>
      <vt:lpstr>Reproductive rights include: </vt:lpstr>
      <vt:lpstr>Dangers from Pregnancies </vt:lpstr>
      <vt:lpstr>The Girls Who Went Away</vt:lpstr>
      <vt:lpstr>Importance of Language</vt:lpstr>
      <vt:lpstr>Roe v. Wade</vt:lpstr>
      <vt:lpstr>Hyde Amendment </vt:lpstr>
      <vt:lpstr>Global Abortion Laws</vt:lpstr>
      <vt:lpstr>Global Abortion Laws: % of countries allowing abortion in the following cases  </vt:lpstr>
      <vt:lpstr>Global Abortion Facts</vt:lpstr>
      <vt:lpstr>PowerPoint Presentation</vt:lpstr>
      <vt:lpstr>Anti-Abortion Laws are NOT associated with lower abortion rates.</vt:lpstr>
      <vt:lpstr>Nicaragua </vt:lpstr>
      <vt:lpstr>Planned Parenthood </vt:lpstr>
      <vt:lpstr>Forced Sterilization </vt:lpstr>
      <vt:lpstr>Personhood Amendment </vt:lpstr>
      <vt:lpstr>PowerPoint Presentation</vt:lpstr>
      <vt:lpstr>Actual Quotes </vt:lpstr>
      <vt:lpstr>Extra Anti-Woman Quotes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Rights </dc:title>
  <dc:subject/>
  <dc:creator>Lindsay Lyons</dc:creator>
  <cp:keywords/>
  <dc:description/>
  <cp:lastModifiedBy>Lindsay Lyons</cp:lastModifiedBy>
  <cp:revision>26</cp:revision>
  <dcterms:created xsi:type="dcterms:W3CDTF">2013-04-22T21:40:16Z</dcterms:created>
  <dcterms:modified xsi:type="dcterms:W3CDTF">2013-04-23T01:45:18Z</dcterms:modified>
  <cp:category/>
</cp:coreProperties>
</file>