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29"/>
  </p:notesMasterIdLst>
  <p:sldIdLst>
    <p:sldId id="256" r:id="rId2"/>
    <p:sldId id="261" r:id="rId3"/>
    <p:sldId id="258" r:id="rId4"/>
    <p:sldId id="273" r:id="rId5"/>
    <p:sldId id="259" r:id="rId6"/>
    <p:sldId id="260" r:id="rId7"/>
    <p:sldId id="257" r:id="rId8"/>
    <p:sldId id="262" r:id="rId9"/>
    <p:sldId id="263" r:id="rId10"/>
    <p:sldId id="264" r:id="rId11"/>
    <p:sldId id="275" r:id="rId12"/>
    <p:sldId id="267" r:id="rId13"/>
    <p:sldId id="268" r:id="rId14"/>
    <p:sldId id="277" r:id="rId15"/>
    <p:sldId id="269" r:id="rId16"/>
    <p:sldId id="270" r:id="rId17"/>
    <p:sldId id="271" r:id="rId18"/>
    <p:sldId id="272" r:id="rId19"/>
    <p:sldId id="265" r:id="rId20"/>
    <p:sldId id="276" r:id="rId21"/>
    <p:sldId id="278" r:id="rId22"/>
    <p:sldId id="279" r:id="rId23"/>
    <p:sldId id="280" r:id="rId24"/>
    <p:sldId id="283" r:id="rId25"/>
    <p:sldId id="282" r:id="rId26"/>
    <p:sldId id="284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CCF7-9400-5842-92A9-B8C7F5C73006}" type="datetimeFigureOut">
              <a:rPr lang="en-US" smtClean="0"/>
              <a:t>2/1/13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E3E79-4B38-8747-BA96-50A72CD7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5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Differentiated product for major assignments/ “papers”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3E79-4B38-8747-BA96-50A72CD7AD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85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need</a:t>
            </a:r>
            <a:r>
              <a:rPr lang="en-US" baseline="0" dirty="0" smtClean="0"/>
              <a:t> respect.  No offensive language.  “That’s gay”, “That’s retarded,” is not okay.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3E79-4B38-8747-BA96-50A72CD7AD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5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1D92BC2-A626-C74A-B23A-545499346E1F}" type="datetimeFigureOut">
              <a:rPr lang="en-US" smtClean="0"/>
              <a:t>2/1/13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2BC2-A626-C74A-B23A-545499346E1F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7CC-E285-9A44-991C-0C7E40A90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2BC2-A626-C74A-B23A-545499346E1F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A0B7CC-E285-9A44-991C-0C7E40A90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2BC2-A626-C74A-B23A-545499346E1F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7CC-E285-9A44-991C-0C7E40A901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D92BC2-A626-C74A-B23A-545499346E1F}" type="datetimeFigureOut">
              <a:rPr lang="en-US" smtClean="0"/>
              <a:t>2/1/13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A0B7CC-E285-9A44-991C-0C7E40A901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2BC2-A626-C74A-B23A-545499346E1F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7CC-E285-9A44-991C-0C7E40A901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2BC2-A626-C74A-B23A-545499346E1F}" type="datetimeFigureOut">
              <a:rPr lang="en-US" smtClean="0"/>
              <a:t>2/1/13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7CC-E285-9A44-991C-0C7E40A901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2BC2-A626-C74A-B23A-545499346E1F}" type="datetimeFigureOut">
              <a:rPr lang="en-US" smtClean="0"/>
              <a:t>2/1/13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7CC-E285-9A44-991C-0C7E40A901F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2BC2-A626-C74A-B23A-545499346E1F}" type="datetimeFigureOut">
              <a:rPr lang="en-US" smtClean="0"/>
              <a:t>2/1/13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7CC-E285-9A44-991C-0C7E40A90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2BC2-A626-C74A-B23A-545499346E1F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A0B7CC-E285-9A44-991C-0C7E40A901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2BC2-A626-C74A-B23A-545499346E1F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7CC-E285-9A44-991C-0C7E40A901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1D92BC2-A626-C74A-B23A-545499346E1F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EA0B7CC-E285-9A44-991C-0C7E40A901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424652.Betty_White" TargetMode="External"/><Relationship Id="rId4" Type="http://schemas.openxmlformats.org/officeDocument/2006/relationships/hyperlink" Target="http://www.goodreads.com/author/show/57108.Gloria_Steine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dreads.com/author/show/56410.Bette_Davi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Lyons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Gender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9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1/30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59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INSIDE CIRCLE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YOU WILL BE TALKING </a:t>
            </a:r>
            <a:endParaRPr lang="en-US" dirty="0" smtClean="0"/>
          </a:p>
          <a:p>
            <a:r>
              <a:rPr lang="en-US" dirty="0" smtClean="0"/>
              <a:t>6-8 students </a:t>
            </a:r>
          </a:p>
          <a:p>
            <a:pPr lvl="1"/>
            <a:r>
              <a:rPr lang="en-US" dirty="0" smtClean="0"/>
              <a:t>People who read this piece</a:t>
            </a:r>
          </a:p>
          <a:p>
            <a:r>
              <a:rPr lang="en-US" dirty="0" smtClean="0"/>
              <a:t>YOUR JOB: keep the conversation going 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chemeClr val="accent1"/>
                </a:solidFill>
              </a:rPr>
              <a:t>After 2 minutes, you can volunteer to switch in/out of circle</a:t>
            </a:r>
            <a:r>
              <a:rPr lang="en-US" i="1" dirty="0" smtClean="0"/>
              <a:t>.  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OUTSIDE CIRCLE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YOU CANNOT SPEAK </a:t>
            </a:r>
            <a:endParaRPr lang="en-US" dirty="0" smtClean="0"/>
          </a:p>
          <a:p>
            <a:r>
              <a:rPr lang="en-US" dirty="0" smtClean="0"/>
              <a:t>Rest of class </a:t>
            </a:r>
            <a:endParaRPr lang="en-US" dirty="0"/>
          </a:p>
          <a:p>
            <a:r>
              <a:rPr lang="en-US" dirty="0" smtClean="0"/>
              <a:t>YOUR JOB: Write</a:t>
            </a:r>
          </a:p>
          <a:p>
            <a:pPr lvl="1"/>
            <a:r>
              <a:rPr lang="en-US" dirty="0" smtClean="0"/>
              <a:t>Summarize </a:t>
            </a:r>
            <a:r>
              <a:rPr lang="en-US" dirty="0"/>
              <a:t>3 key points made</a:t>
            </a:r>
          </a:p>
          <a:p>
            <a:pPr lvl="1"/>
            <a:r>
              <a:rPr lang="en-US" dirty="0"/>
              <a:t>Ask a question via written paper</a:t>
            </a:r>
          </a:p>
          <a:p>
            <a:pPr lvl="2"/>
            <a:r>
              <a:rPr lang="en-US" dirty="0"/>
              <a:t>pass it to the middle 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FISHBOWL DISCUSSION: </a:t>
            </a:r>
            <a:br>
              <a:rPr lang="en-US" dirty="0" smtClean="0"/>
            </a:br>
            <a:r>
              <a:rPr lang="en-US" sz="2400" i="1" dirty="0" smtClean="0"/>
              <a:t>5 </a:t>
            </a:r>
            <a:r>
              <a:rPr lang="en-US" sz="2400" i="1" dirty="0" err="1" smtClean="0"/>
              <a:t>mins</a:t>
            </a:r>
            <a:r>
              <a:rPr lang="en-US" sz="2400" i="1" dirty="0" smtClean="0"/>
              <a:t> per topic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9834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Don’t You Like About Being a Girl?</a:t>
            </a:r>
          </a:p>
          <a:p>
            <a:pPr lvl="1"/>
            <a:r>
              <a:rPr lang="en-US" dirty="0" smtClean="0"/>
              <a:t>Respond to the questions posed in the monologues. What don</a:t>
            </a:r>
            <a:r>
              <a:rPr lang="fr-FR" dirty="0" smtClean="0"/>
              <a:t>’</a:t>
            </a:r>
            <a:r>
              <a:rPr lang="en-US" dirty="0" smtClean="0"/>
              <a:t>t you like about being a girl?</a:t>
            </a:r>
          </a:p>
          <a:p>
            <a:pPr lvl="1"/>
            <a:r>
              <a:rPr lang="en-US" dirty="0" smtClean="0"/>
              <a:t>Can girls “do things better?” </a:t>
            </a:r>
          </a:p>
          <a:p>
            <a:pPr lvl="1"/>
            <a:r>
              <a:rPr lang="en-US" dirty="0" smtClean="0"/>
              <a:t>Can there be good things about being a “bad girl”?  Can there be bad things about being a “good girl”? How can you focus more on what you like about yourself?</a:t>
            </a:r>
          </a:p>
          <a:p>
            <a:endParaRPr lang="en-US" dirty="0"/>
          </a:p>
          <a:p>
            <a:r>
              <a:rPr lang="en-US" dirty="0" smtClean="0"/>
              <a:t>What I Wish I Could Say to my Mother</a:t>
            </a:r>
          </a:p>
          <a:p>
            <a:pPr lvl="1"/>
            <a:r>
              <a:rPr lang="en-US" dirty="0" smtClean="0"/>
              <a:t>Do you feel misunderstood by your parents, family members, or caretakers? How? </a:t>
            </a:r>
          </a:p>
          <a:p>
            <a:pPr lvl="1"/>
            <a:r>
              <a:rPr lang="en-US" dirty="0" smtClean="0"/>
              <a:t>What questions would you like to ask your mother?</a:t>
            </a:r>
          </a:p>
          <a:p>
            <a:pPr lvl="1"/>
            <a:r>
              <a:rPr lang="en-US" dirty="0" smtClean="0"/>
              <a:t>What would you like for your mother to know about you?</a:t>
            </a:r>
          </a:p>
          <a:p>
            <a:pPr lvl="1"/>
            <a:r>
              <a:rPr lang="en-US" dirty="0" smtClean="0"/>
              <a:t>Why do you think relationships between mothers and daughters are challenging?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DISCUSSION: CHOICE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5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I Heard About Sex </a:t>
            </a:r>
          </a:p>
          <a:p>
            <a:pPr lvl="1"/>
            <a:r>
              <a:rPr lang="en-US" dirty="0" smtClean="0"/>
              <a:t>Where do you think young people get most of their information about sex?</a:t>
            </a:r>
          </a:p>
          <a:p>
            <a:pPr lvl="1"/>
            <a:r>
              <a:rPr lang="en-US" dirty="0" smtClean="0"/>
              <a:t>Whom can you go to with your questions about sex?</a:t>
            </a:r>
          </a:p>
          <a:p>
            <a:pPr lvl="1"/>
            <a:r>
              <a:rPr lang="en-US" dirty="0" smtClean="0"/>
              <a:t>Why do you think it is important for girls to be informed about sex?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Discussion: Choice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7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1/31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35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Hunger Blog</a:t>
            </a:r>
          </a:p>
          <a:p>
            <a:pPr lvl="1"/>
            <a:r>
              <a:rPr lang="en-US" dirty="0" smtClean="0"/>
              <a:t>What does “beautiful is a country with gates around it” mean? Do you ever feel that way?</a:t>
            </a:r>
          </a:p>
          <a:p>
            <a:pPr lvl="1"/>
            <a:r>
              <a:rPr lang="en-US" dirty="0" smtClean="0"/>
              <a:t>What do you like to eat? Do you ever feel anxious about eating? </a:t>
            </a:r>
          </a:p>
          <a:p>
            <a:pPr lvl="1"/>
            <a:r>
              <a:rPr lang="en-US" dirty="0" smtClean="0"/>
              <a:t>What advice would you give to a girl struggling with an eating disorder?</a:t>
            </a:r>
          </a:p>
          <a:p>
            <a:pPr lvl="1"/>
            <a:r>
              <a:rPr lang="en-US" dirty="0" smtClean="0"/>
              <a:t>Why do you think so many girls don’t like what they see in the mirror?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DISCUSSION: Choice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33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Dear </a:t>
            </a:r>
            <a:r>
              <a:rPr lang="en-US" dirty="0" err="1" smtClean="0"/>
              <a:t>Rihanna</a:t>
            </a:r>
            <a:endParaRPr lang="en-US" dirty="0" smtClean="0"/>
          </a:p>
          <a:p>
            <a:pPr lvl="1"/>
            <a:r>
              <a:rPr lang="en-US" dirty="0" smtClean="0"/>
              <a:t>What does a healthy relationship look like to you?</a:t>
            </a:r>
          </a:p>
          <a:p>
            <a:pPr lvl="1"/>
            <a:r>
              <a:rPr lang="en-US" dirty="0" smtClean="0"/>
              <a:t>Why do you think it is difficult for people who were abused by their partners to leave or end the relationship?</a:t>
            </a:r>
          </a:p>
          <a:p>
            <a:pPr lvl="1"/>
            <a:r>
              <a:rPr lang="en-US" dirty="0" smtClean="0"/>
              <a:t>Do you think it is possible for a person who has abused his or her partner to change?</a:t>
            </a:r>
          </a:p>
          <a:p>
            <a:pPr lvl="1"/>
            <a:r>
              <a:rPr lang="en-US" dirty="0" smtClean="0"/>
              <a:t>Have you ever wanted to “push boy delete”? Is this possible or beneficial?</a:t>
            </a:r>
          </a:p>
          <a:p>
            <a:pPr lvl="1"/>
            <a:r>
              <a:rPr lang="en-US" dirty="0" smtClean="0"/>
              <a:t>What role do celebrities have in your life? How are you affected by them?</a:t>
            </a:r>
          </a:p>
          <a:p>
            <a:pPr lvl="1"/>
            <a:r>
              <a:rPr lang="en-US" dirty="0" smtClean="0"/>
              <a:t>How do we both envy and destroy celebrities?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Discussion: Choice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06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Barbie</a:t>
            </a:r>
          </a:p>
          <a:p>
            <a:pPr lvl="1"/>
            <a:r>
              <a:rPr lang="en-US" dirty="0" smtClean="0"/>
              <a:t>Have you ever played with a Barbie? Has she influenced your life?</a:t>
            </a:r>
          </a:p>
          <a:p>
            <a:pPr lvl="1"/>
            <a:r>
              <a:rPr lang="en-US" dirty="0" smtClean="0"/>
              <a:t>What message does Chang Ying want to share? </a:t>
            </a:r>
          </a:p>
          <a:p>
            <a:pPr lvl="1"/>
            <a:r>
              <a:rPr lang="en-US" dirty="0" smtClean="0"/>
              <a:t>What do you think about Chang Ying’s comparison between Barbie’s dream house and her “nightmare house”?</a:t>
            </a:r>
          </a:p>
          <a:p>
            <a:pPr lvl="1"/>
            <a:r>
              <a:rPr lang="en-US" dirty="0" smtClean="0"/>
              <a:t>What do you think “free” Barbie would say or do? Would she look different?</a:t>
            </a:r>
          </a:p>
          <a:p>
            <a:pPr lvl="1"/>
            <a:r>
              <a:rPr lang="en-US" dirty="0" smtClean="0"/>
              <a:t>Does this monologue make you feel different about Barbie?  </a:t>
            </a:r>
          </a:p>
          <a:p>
            <a:pPr lvl="1"/>
            <a:r>
              <a:rPr lang="en-US" dirty="0" smtClean="0"/>
              <a:t>Are Barbie’s looks representative of the females of the world?</a:t>
            </a:r>
          </a:p>
          <a:p>
            <a:pPr lvl="2"/>
            <a:r>
              <a:rPr lang="en-US" dirty="0" smtClean="0"/>
              <a:t>Race, beauty, etc. 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Discussion: choice 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85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Short Skirt</a:t>
            </a:r>
          </a:p>
          <a:p>
            <a:pPr lvl="1"/>
            <a:r>
              <a:rPr lang="en-US" dirty="0" smtClean="0"/>
              <a:t>How can you challenge the belief that girls “ask for it” if they dress in a certain way?</a:t>
            </a:r>
          </a:p>
          <a:p>
            <a:pPr lvl="1"/>
            <a:r>
              <a:rPr lang="en-US" dirty="0" smtClean="0"/>
              <a:t>How do women look in real life versus in the media? How does this influence you?</a:t>
            </a:r>
          </a:p>
          <a:p>
            <a:pPr lvl="1"/>
            <a:r>
              <a:rPr lang="en-US" dirty="0" smtClean="0"/>
              <a:t>What do you find beautiful in real life?</a:t>
            </a:r>
          </a:p>
          <a:p>
            <a:pPr lvl="1"/>
            <a:r>
              <a:rPr lang="en-US" dirty="0" smtClean="0"/>
              <a:t>How can your clothing express defiance or empowerment?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Discussion: Choice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24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/>
              <a:t>Intersectionality</a:t>
            </a:r>
            <a:r>
              <a:rPr lang="en-US" b="1" u="sng" dirty="0"/>
              <a:t>: </a:t>
            </a:r>
            <a:r>
              <a:rPr lang="en-US" dirty="0"/>
              <a:t>how race, class, &amp; gender intersect to shape our lives </a:t>
            </a:r>
            <a:r>
              <a:rPr lang="en-US" dirty="0" smtClean="0"/>
              <a:t>(SO, IT’S NOT </a:t>
            </a:r>
            <a:r>
              <a:rPr lang="en-US" dirty="0"/>
              <a:t>JUST </a:t>
            </a:r>
            <a:r>
              <a:rPr lang="en-US" dirty="0" smtClean="0"/>
              <a:t>ABOUT GENDER)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b="1" u="sng" dirty="0" smtClean="0"/>
              <a:t>Axes of identity/make-up of social location:</a:t>
            </a:r>
          </a:p>
          <a:p>
            <a:pPr lvl="1"/>
            <a:r>
              <a:rPr lang="en-US" dirty="0" smtClean="0"/>
              <a:t>gender</a:t>
            </a:r>
            <a:r>
              <a:rPr lang="en-US" dirty="0"/>
              <a:t>, race, class, sexuality, age, </a:t>
            </a:r>
            <a:r>
              <a:rPr lang="en-US" dirty="0" smtClean="0"/>
              <a:t>ability, nationality </a:t>
            </a:r>
            <a:endParaRPr lang="en-US" dirty="0"/>
          </a:p>
          <a:p>
            <a:endParaRPr lang="en-US" dirty="0" smtClean="0"/>
          </a:p>
          <a:p>
            <a:r>
              <a:rPr lang="en-US" b="1" u="sng" dirty="0" smtClean="0"/>
              <a:t>Feminism: </a:t>
            </a:r>
            <a:r>
              <a:rPr lang="en-US" dirty="0" smtClean="0"/>
              <a:t>belief in equality for all genders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b="1" u="sng" dirty="0" smtClean="0"/>
              <a:t>“The personal is political”: </a:t>
            </a:r>
            <a:r>
              <a:rPr lang="en-US" dirty="0" smtClean="0"/>
              <a:t>you are an expert on your life &amp; the issues you face </a:t>
            </a:r>
          </a:p>
          <a:p>
            <a:pPr lvl="1"/>
            <a:r>
              <a:rPr lang="en-US" dirty="0" smtClean="0"/>
              <a:t>Consciousness raising groups 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WOMEN’s Studies Terms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3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When a man gives his opinion, he's a man. When a woman gives her opinion, she's a bitch.” </a:t>
            </a:r>
          </a:p>
          <a:p>
            <a:pPr lvl="1"/>
            <a:r>
              <a:rPr lang="en-US" dirty="0" smtClean="0"/>
              <a:t> </a:t>
            </a:r>
            <a:r>
              <a:rPr lang="en-US" dirty="0">
                <a:hlinkClick r:id="rId2"/>
              </a:rPr>
              <a:t>Bette </a:t>
            </a:r>
            <a:r>
              <a:rPr lang="en-US" dirty="0" smtClean="0">
                <a:hlinkClick r:id="rId2"/>
              </a:rPr>
              <a:t>Davis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Why do people say "grow some balls"? Balls are weak and sensitive. If you </a:t>
            </a:r>
            <a:r>
              <a:rPr lang="en-US" dirty="0" err="1"/>
              <a:t>wanna</a:t>
            </a:r>
            <a:r>
              <a:rPr lang="en-US" dirty="0"/>
              <a:t> be tough, grow a vagina. Those things can take a pounding.” </a:t>
            </a:r>
          </a:p>
          <a:p>
            <a:pPr lvl="1"/>
            <a:r>
              <a:rPr lang="en-US" dirty="0" smtClean="0">
                <a:hlinkClick r:id="rId3"/>
              </a:rPr>
              <a:t>Betty White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/>
              <a:t>“A woman without a man is like a fish without a bicycle.” </a:t>
            </a:r>
          </a:p>
          <a:p>
            <a:pPr lvl="1"/>
            <a:r>
              <a:rPr lang="en-US" dirty="0" smtClean="0">
                <a:hlinkClick r:id="rId4"/>
              </a:rPr>
              <a:t>Gloria Steinem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2"/>
                </a:solidFill>
              </a:rPr>
              <a:t>1. CHOOSE A QUOTE. </a:t>
            </a:r>
            <a:br>
              <a:rPr lang="en-US" sz="2800" dirty="0" smtClean="0">
                <a:solidFill>
                  <a:schemeClr val="bg2"/>
                </a:solidFill>
              </a:rPr>
            </a:br>
            <a:r>
              <a:rPr lang="en-US" sz="2800" dirty="0" smtClean="0"/>
              <a:t>2. What do you think it means?</a:t>
            </a:r>
            <a:br>
              <a:rPr lang="en-US" sz="2800" dirty="0" smtClean="0"/>
            </a:br>
            <a:r>
              <a:rPr lang="en-US" sz="2800" dirty="0" smtClean="0"/>
              <a:t>3. How does it make you feel?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8974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000" dirty="0" smtClean="0"/>
              <a:t>Read: </a:t>
            </a:r>
            <a:r>
              <a:rPr lang="en-US" sz="2000" dirty="0"/>
              <a:t>Ch1 of </a:t>
            </a:r>
            <a:r>
              <a:rPr lang="en-US" sz="2000" i="1" dirty="0"/>
              <a:t>Girls: A History of Growing Up Female in </a:t>
            </a:r>
            <a:r>
              <a:rPr lang="en-US" sz="2000" i="1" dirty="0" smtClean="0"/>
              <a:t>America</a:t>
            </a:r>
          </a:p>
          <a:p>
            <a:pPr marL="45720" lvl="2" indent="0">
              <a:buClr>
                <a:schemeClr val="accent1"/>
              </a:buClr>
              <a:buNone/>
            </a:pPr>
            <a:r>
              <a:rPr lang="en-US" sz="2000" i="1" dirty="0" smtClean="0"/>
              <a:t> </a:t>
            </a:r>
            <a:endParaRPr lang="en-US" sz="2000" dirty="0"/>
          </a:p>
          <a:p>
            <a:r>
              <a:rPr lang="en-US" dirty="0" smtClean="0"/>
              <a:t>RESPONSE PAPER:</a:t>
            </a:r>
          </a:p>
          <a:p>
            <a:pPr lvl="1"/>
            <a:r>
              <a:rPr lang="en-US" dirty="0" smtClean="0"/>
              <a:t>1 paragraph: summary of information </a:t>
            </a:r>
          </a:p>
          <a:p>
            <a:pPr lvl="1"/>
            <a:r>
              <a:rPr lang="en-US" dirty="0" smtClean="0"/>
              <a:t>1 paragraph: YOUR OPINION</a:t>
            </a:r>
          </a:p>
          <a:p>
            <a:pPr lvl="1"/>
            <a:r>
              <a:rPr lang="en-US" dirty="0" smtClean="0"/>
              <a:t>1 Question </a:t>
            </a:r>
          </a:p>
          <a:p>
            <a:pPr lvl="1"/>
            <a:r>
              <a:rPr lang="en-US" dirty="0" smtClean="0"/>
              <a:t>1 Quote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RESPONSE PAPER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11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2/1/13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7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BABY </a:t>
            </a:r>
          </a:p>
          <a:p>
            <a:r>
              <a:rPr lang="en-US" dirty="0" smtClean="0"/>
              <a:t>SAME MALL </a:t>
            </a:r>
          </a:p>
          <a:p>
            <a:r>
              <a:rPr lang="en-US" dirty="0" smtClean="0"/>
              <a:t>SAME DAY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SITUATION 1: </a:t>
            </a:r>
          </a:p>
          <a:p>
            <a:r>
              <a:rPr lang="en-US" dirty="0"/>
              <a:t>D</a:t>
            </a:r>
            <a:r>
              <a:rPr lang="en-US" dirty="0" smtClean="0"/>
              <a:t>ressed in pink</a:t>
            </a:r>
          </a:p>
          <a:p>
            <a:pPr lvl="1"/>
            <a:r>
              <a:rPr lang="en-US" dirty="0" smtClean="0"/>
              <a:t>“She’s so beautiful” </a:t>
            </a:r>
          </a:p>
          <a:p>
            <a:pPr lvl="1"/>
            <a:r>
              <a:rPr lang="en-US" dirty="0" smtClean="0"/>
              <a:t>Delicate </a:t>
            </a:r>
          </a:p>
          <a:p>
            <a:endParaRPr lang="en-US" dirty="0"/>
          </a:p>
          <a:p>
            <a:r>
              <a:rPr lang="en-US" dirty="0" smtClean="0"/>
              <a:t>SITUATION 2: </a:t>
            </a:r>
          </a:p>
          <a:p>
            <a:r>
              <a:rPr lang="en-US" dirty="0" smtClean="0"/>
              <a:t>Dressed in blue </a:t>
            </a:r>
          </a:p>
          <a:p>
            <a:pPr lvl="1"/>
            <a:r>
              <a:rPr lang="en-US" dirty="0" smtClean="0"/>
              <a:t>“He’s so strong”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Experiment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96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47325" b="-47325"/>
          <a:stretch>
            <a:fillRect/>
          </a:stretch>
        </p:blipFill>
        <p:spPr>
          <a:xfrm>
            <a:off x="381000" y="1719263"/>
            <a:ext cx="8407400" cy="44069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55847"/>
            <a:ext cx="8788400" cy="1054394"/>
          </a:xfrm>
        </p:spPr>
        <p:txBody>
          <a:bodyPr/>
          <a:lstStyle/>
          <a:p>
            <a:r>
              <a:rPr lang="en-US" dirty="0" smtClean="0"/>
              <a:t>7 &amp; 8 Year olds on the difference between boys and girls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52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such a big deal when you incorrectly guess the sex of a baby? (e.g. “He’s so cute!” “</a:t>
            </a:r>
            <a:r>
              <a:rPr lang="en-US" i="1" dirty="0" smtClean="0"/>
              <a:t>She’s</a:t>
            </a:r>
            <a:r>
              <a:rPr lang="en-US" dirty="0" smtClean="0"/>
              <a:t> a </a:t>
            </a:r>
            <a:r>
              <a:rPr lang="en-US" i="1" dirty="0" smtClean="0"/>
              <a:t>girl!</a:t>
            </a:r>
            <a:r>
              <a:rPr lang="en-US" dirty="0" smtClean="0"/>
              <a:t>”) </a:t>
            </a:r>
          </a:p>
          <a:p>
            <a:r>
              <a:rPr lang="en-US" dirty="0" smtClean="0"/>
              <a:t>Why are certain colors associated with boys or girls? </a:t>
            </a:r>
          </a:p>
          <a:p>
            <a:r>
              <a:rPr lang="en-US" dirty="0" smtClean="0"/>
              <a:t>Should boys and girls have these strong gender roles at 7 or 8 years old? Why does this happen? What are the effects of this way of thinking? </a:t>
            </a:r>
          </a:p>
          <a:p>
            <a:r>
              <a:rPr lang="en-US" dirty="0" smtClean="0"/>
              <a:t>Are parents responsible for preventing this socialization? Where else do kids learn how boys &amp; girls “should” act? </a:t>
            </a:r>
          </a:p>
          <a:p>
            <a:r>
              <a:rPr lang="en-US" dirty="0" smtClean="0"/>
              <a:t>How would </a:t>
            </a:r>
            <a:r>
              <a:rPr lang="en-US" i="1" dirty="0" smtClean="0"/>
              <a:t>you </a:t>
            </a:r>
            <a:r>
              <a:rPr lang="en-US" dirty="0" smtClean="0"/>
              <a:t>react if your son wants to play with dolls or your daughter wants to play football?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DISCSUSSION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08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gender roles exist? </a:t>
            </a:r>
          </a:p>
          <a:p>
            <a:r>
              <a:rPr lang="en-US" dirty="0" smtClean="0"/>
              <a:t>Do girls have different roles in different countries?</a:t>
            </a:r>
          </a:p>
          <a:p>
            <a:r>
              <a:rPr lang="en-US" dirty="0" smtClean="0"/>
              <a:t>“A little girl cannot be a warrior.” Should women serve on the front lines of war with men?</a:t>
            </a:r>
          </a:p>
          <a:p>
            <a:r>
              <a:rPr lang="en-US" dirty="0" smtClean="0"/>
              <a:t>What do girls “have to learn” to do? What do boys “have to learn” to do?</a:t>
            </a:r>
          </a:p>
          <a:p>
            <a:r>
              <a:rPr lang="en-US" dirty="0" smtClean="0"/>
              <a:t>Are women “supposed” to get married and have children?  Should all women do this? Are men supposed to marry &amp; have kids? Should all men do this?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“It’s a Girl”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21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read &amp; grade them over the weekend.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JOURNALS NOW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30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looking into which woman you want to research.  </a:t>
            </a:r>
          </a:p>
          <a:p>
            <a:r>
              <a:rPr lang="en-US" dirty="0" smtClean="0"/>
              <a:t>Extra </a:t>
            </a:r>
            <a:r>
              <a:rPr lang="en-US" dirty="0" smtClean="0"/>
              <a:t>Credit: Find an advertisement that represents gender somehow – take a picture or write a description of it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0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23193"/>
          </a:xfrm>
        </p:spPr>
        <p:txBody>
          <a:bodyPr/>
          <a:lstStyle/>
          <a:p>
            <a:r>
              <a:rPr lang="en-US" dirty="0" smtClean="0"/>
              <a:t>Major Assignments </a:t>
            </a:r>
          </a:p>
          <a:p>
            <a:pPr lvl="1"/>
            <a:r>
              <a:rPr lang="en-US" dirty="0" smtClean="0"/>
              <a:t>Historical Woman Research Project</a:t>
            </a:r>
          </a:p>
          <a:p>
            <a:pPr lvl="1"/>
            <a:r>
              <a:rPr lang="en-US" dirty="0" smtClean="0"/>
              <a:t>Film Critique</a:t>
            </a:r>
          </a:p>
          <a:p>
            <a:pPr lvl="1"/>
            <a:r>
              <a:rPr lang="en-US" dirty="0" smtClean="0"/>
              <a:t>Argumentative Paper</a:t>
            </a:r>
          </a:p>
          <a:p>
            <a:r>
              <a:rPr lang="en-US" dirty="0" smtClean="0"/>
              <a:t>Discussion-based class </a:t>
            </a:r>
          </a:p>
          <a:p>
            <a:r>
              <a:rPr lang="en-US" dirty="0" smtClean="0"/>
              <a:t>Rules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Syllabus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9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Want from this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8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Media: advertisements, songs, movies, magazines…</a:t>
            </a:r>
          </a:p>
          <a:p>
            <a:pPr lvl="1"/>
            <a:r>
              <a:rPr lang="en-US" sz="2400" dirty="0"/>
              <a:t>Healthy/unhealthy relationships</a:t>
            </a:r>
          </a:p>
          <a:p>
            <a:pPr lvl="2"/>
            <a:r>
              <a:rPr lang="en-US" sz="2000" dirty="0"/>
              <a:t>physical, mental, sexual abuse </a:t>
            </a:r>
          </a:p>
          <a:p>
            <a:pPr lvl="1"/>
            <a:r>
              <a:rPr lang="en-US" sz="2400" dirty="0"/>
              <a:t>Bullying/Stereotypes/Prejudice</a:t>
            </a:r>
          </a:p>
          <a:p>
            <a:pPr lvl="1"/>
            <a:r>
              <a:rPr lang="en-US" sz="2400" dirty="0"/>
              <a:t>Unequal pay </a:t>
            </a:r>
          </a:p>
          <a:p>
            <a:pPr lvl="1"/>
            <a:r>
              <a:rPr lang="en-US" sz="2400" dirty="0"/>
              <a:t>Women around the world </a:t>
            </a:r>
          </a:p>
          <a:p>
            <a:pPr lvl="1"/>
            <a:r>
              <a:rPr lang="en-US" sz="2400" dirty="0"/>
              <a:t>Reproductive rights (e.g. abortion, birth control)  </a:t>
            </a:r>
            <a:endParaRPr lang="en-US" sz="2400" dirty="0" smtClean="0"/>
          </a:p>
          <a:p>
            <a:pPr lvl="1"/>
            <a:r>
              <a:rPr lang="en-US" sz="2400" dirty="0" smtClean="0"/>
              <a:t>Self-esteem </a:t>
            </a:r>
          </a:p>
          <a:p>
            <a:pPr lvl="1"/>
            <a:r>
              <a:rPr lang="en-US" sz="2400" dirty="0" smtClean="0"/>
              <a:t>Eating disorders 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0211" y="355847"/>
            <a:ext cx="8746293" cy="1054394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bg2"/>
                </a:solidFill>
              </a:rPr>
              <a:t>1. Choose A TOPIC.</a:t>
            </a:r>
            <a:br>
              <a:rPr lang="en-US" sz="2800" dirty="0" smtClean="0">
                <a:solidFill>
                  <a:schemeClr val="bg2"/>
                </a:solidFill>
              </a:rPr>
            </a:br>
            <a:r>
              <a:rPr lang="en-US" sz="2800" dirty="0" smtClean="0"/>
              <a:t>2. Say why you are interested in the topic </a:t>
            </a:r>
            <a:r>
              <a:rPr lang="en-US" sz="2800" i="1" dirty="0" smtClean="0"/>
              <a:t>OR </a:t>
            </a:r>
            <a:r>
              <a:rPr lang="en-US" sz="2800" dirty="0" smtClean="0"/>
              <a:t>SHARE A STORY That relates to it.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94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intersection of all axes of identity </a:t>
            </a:r>
          </a:p>
          <a:p>
            <a:r>
              <a:rPr lang="en-US" dirty="0" smtClean="0"/>
              <a:t>Class of diverse learners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Intersectionality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446" y="2267730"/>
            <a:ext cx="3250446" cy="22915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214" y="3735644"/>
            <a:ext cx="4104238" cy="269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06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2 minutes to:</a:t>
            </a:r>
          </a:p>
          <a:p>
            <a:pPr lvl="1"/>
            <a:r>
              <a:rPr lang="en-US" dirty="0" smtClean="0"/>
              <a:t>list all the women you have studied this year in social studies.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  History is men’s studies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Herstory</a:t>
            </a:r>
            <a:r>
              <a:rPr lang="en-US" dirty="0" smtClean="0"/>
              <a:t>”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will we talk more about women than men?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6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Eve </a:t>
            </a:r>
            <a:r>
              <a:rPr lang="en-US" dirty="0" err="1" smtClean="0"/>
              <a:t>Ensler’s</a:t>
            </a:r>
            <a:r>
              <a:rPr lang="en-US" dirty="0" smtClean="0"/>
              <a:t> </a:t>
            </a:r>
            <a:r>
              <a:rPr lang="en-US" i="1" dirty="0" smtClean="0"/>
              <a:t>I am an Emotional Creature </a:t>
            </a:r>
          </a:p>
          <a:p>
            <a:pPr marL="45720" indent="0">
              <a:buNone/>
            </a:pPr>
            <a:endParaRPr lang="en-US" dirty="0" smtClean="0"/>
          </a:p>
          <a:p>
            <a:pPr lvl="1"/>
            <a:r>
              <a:rPr lang="en-US" u="sng" dirty="0" smtClean="0"/>
              <a:t>CHOICE 1. </a:t>
            </a:r>
            <a:r>
              <a:rPr lang="en-US" dirty="0" smtClean="0"/>
              <a:t>What Don’t You Like About Being a Girl? </a:t>
            </a:r>
            <a:r>
              <a:rPr lang="en-US" i="1" dirty="0"/>
              <a:t>p</a:t>
            </a:r>
            <a:r>
              <a:rPr lang="en-US" i="1" dirty="0" smtClean="0"/>
              <a:t>. 16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AND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dirty="0" smtClean="0"/>
              <a:t>What I Wish I Could Say to my Mother </a:t>
            </a:r>
            <a:r>
              <a:rPr lang="en-US" i="1" dirty="0" smtClean="0"/>
              <a:t>p. 21</a:t>
            </a:r>
          </a:p>
          <a:p>
            <a:pPr marL="365760" lvl="1" indent="0">
              <a:buNone/>
            </a:pPr>
            <a:endParaRPr lang="en-US" i="1" dirty="0" smtClean="0"/>
          </a:p>
          <a:p>
            <a:pPr lvl="1"/>
            <a:r>
              <a:rPr lang="en-US" u="sng" dirty="0" smtClean="0"/>
              <a:t>CHOICE 2.</a:t>
            </a:r>
            <a:r>
              <a:rPr lang="en-US" dirty="0" smtClean="0"/>
              <a:t> Things I Heard About Sex </a:t>
            </a:r>
            <a:r>
              <a:rPr lang="en-US" i="1" dirty="0" smtClean="0"/>
              <a:t>p. 50</a:t>
            </a:r>
          </a:p>
          <a:p>
            <a:pPr lvl="1"/>
            <a:r>
              <a:rPr lang="en-US" u="sng" dirty="0" smtClean="0"/>
              <a:t>CHOICE 3. </a:t>
            </a:r>
            <a:r>
              <a:rPr lang="en-US" dirty="0" smtClean="0"/>
              <a:t>Hunger Blog </a:t>
            </a:r>
            <a:r>
              <a:rPr lang="en-US" i="1" dirty="0" smtClean="0"/>
              <a:t>p. 61 </a:t>
            </a:r>
          </a:p>
          <a:p>
            <a:pPr lvl="1"/>
            <a:r>
              <a:rPr lang="en-US" u="sng" dirty="0" smtClean="0"/>
              <a:t>CHOICE 4. </a:t>
            </a:r>
            <a:r>
              <a:rPr lang="en-US" dirty="0" smtClean="0"/>
              <a:t>Dear </a:t>
            </a:r>
            <a:r>
              <a:rPr lang="en-US" dirty="0" err="1" smtClean="0"/>
              <a:t>Rihanna</a:t>
            </a:r>
            <a:r>
              <a:rPr lang="en-US" dirty="0" smtClean="0"/>
              <a:t>, </a:t>
            </a:r>
            <a:r>
              <a:rPr lang="en-US" i="1" dirty="0" smtClean="0"/>
              <a:t>p. 71</a:t>
            </a:r>
            <a:endParaRPr lang="en-US" dirty="0"/>
          </a:p>
          <a:p>
            <a:pPr lvl="1"/>
            <a:r>
              <a:rPr lang="en-US" u="sng" dirty="0" smtClean="0"/>
              <a:t>CHOICE 5. </a:t>
            </a:r>
            <a:r>
              <a:rPr lang="en-US" dirty="0" smtClean="0"/>
              <a:t>Free Barbie </a:t>
            </a:r>
            <a:r>
              <a:rPr lang="en-US" i="1" dirty="0" smtClean="0"/>
              <a:t>p. 82</a:t>
            </a:r>
          </a:p>
          <a:p>
            <a:pPr lvl="1"/>
            <a:r>
              <a:rPr lang="en-US" u="sng" dirty="0" smtClean="0"/>
              <a:t>CHOICE 6. </a:t>
            </a:r>
            <a:r>
              <a:rPr lang="en-US" dirty="0" smtClean="0"/>
              <a:t>My Short Skirt, </a:t>
            </a:r>
            <a:r>
              <a:rPr lang="en-US" i="1" dirty="0" smtClean="0"/>
              <a:t>p. 123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YOUR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connections</a:t>
            </a:r>
          </a:p>
          <a:p>
            <a:pPr lvl="1"/>
            <a:r>
              <a:rPr lang="en-US" dirty="0" smtClean="0"/>
              <a:t>To self </a:t>
            </a:r>
          </a:p>
          <a:p>
            <a:pPr lvl="1"/>
            <a:r>
              <a:rPr lang="en-US" dirty="0" smtClean="0"/>
              <a:t>To world</a:t>
            </a:r>
          </a:p>
          <a:p>
            <a:pPr lvl="1"/>
            <a:r>
              <a:rPr lang="en-US" dirty="0" smtClean="0"/>
              <a:t>To text </a:t>
            </a:r>
          </a:p>
          <a:p>
            <a:r>
              <a:rPr lang="en-US" dirty="0" smtClean="0"/>
              <a:t>2 questions </a:t>
            </a:r>
          </a:p>
          <a:p>
            <a:r>
              <a:rPr lang="en-US" dirty="0" smtClean="0"/>
              <a:t>1 quote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3-2-1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9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4373</TotalTime>
  <Words>1376</Words>
  <Application>Microsoft Macintosh PowerPoint</Application>
  <PresentationFormat>On-screen Show (4:3)</PresentationFormat>
  <Paragraphs>175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Grid</vt:lpstr>
      <vt:lpstr>Introduction to Gender studies</vt:lpstr>
      <vt:lpstr>1. CHOOSE A QUOTE.  2. What do you think it means? 3. How does it make you feel?</vt:lpstr>
      <vt:lpstr>Review Syllabus </vt:lpstr>
      <vt:lpstr>What do you Want from this class?</vt:lpstr>
      <vt:lpstr>1. Choose A TOPIC. 2. Say why you are interested in the topic OR SHARE A STORY That relates to it.  </vt:lpstr>
      <vt:lpstr>Intersectionality </vt:lpstr>
      <vt:lpstr>Why will we talk more about women than men?</vt:lpstr>
      <vt:lpstr>CHOOSE YOUR Reading</vt:lpstr>
      <vt:lpstr>3-2-1 Summary </vt:lpstr>
      <vt:lpstr>Wednesday </vt:lpstr>
      <vt:lpstr>FISHBOWL DISCUSSION:  5 mins per topic</vt:lpstr>
      <vt:lpstr>MINI DISCUSSION: CHOICE 1 </vt:lpstr>
      <vt:lpstr>MINI Discussion: Choice 2</vt:lpstr>
      <vt:lpstr>Thursday </vt:lpstr>
      <vt:lpstr>MINI DISCUSSION: Choice 3</vt:lpstr>
      <vt:lpstr>Mini Discussion: Choice 4</vt:lpstr>
      <vt:lpstr>Mini Discussion: choice 5 </vt:lpstr>
      <vt:lpstr>Mini Discussion: Choice 6</vt:lpstr>
      <vt:lpstr>KEY WOMEN’s Studies Terms </vt:lpstr>
      <vt:lpstr>CRITICAL RESPONSE PAPER </vt:lpstr>
      <vt:lpstr>Friday</vt:lpstr>
      <vt:lpstr>BABY Experiment </vt:lpstr>
      <vt:lpstr>7 &amp; 8 Year olds on the difference between boys and girls</vt:lpstr>
      <vt:lpstr>DISCSUSSION QUESTIONS</vt:lpstr>
      <vt:lpstr>“It’s a Girl” </vt:lpstr>
      <vt:lpstr>TURN IN JOURNALS NOW 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Gender studies</dc:title>
  <dc:creator>Lindsay Lyons</dc:creator>
  <cp:lastModifiedBy>Lindsay Lyons</cp:lastModifiedBy>
  <cp:revision>47</cp:revision>
  <dcterms:created xsi:type="dcterms:W3CDTF">2013-01-28T15:31:44Z</dcterms:created>
  <dcterms:modified xsi:type="dcterms:W3CDTF">2013-02-01T12:51:33Z</dcterms:modified>
</cp:coreProperties>
</file>