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3" r:id="rId16"/>
    <p:sldId id="274" r:id="rId17"/>
    <p:sldId id="275" r:id="rId18"/>
    <p:sldId id="272" r:id="rId19"/>
    <p:sldId id="276" r:id="rId20"/>
    <p:sldId id="277" r:id="rId21"/>
    <p:sldId id="278"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73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43649D-9EA8-3448-8F33-0A0649382D48}" type="datetimeFigureOut">
              <a:rPr lang="en-US" smtClean="0"/>
              <a:t>2/6/13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07F9DC-975C-B148-B0D6-1098624F494D}" type="slidenum">
              <a:rPr lang="en-US" smtClean="0"/>
              <a:t>‹#›</a:t>
            </a:fld>
            <a:endParaRPr lang="en-US"/>
          </a:p>
        </p:txBody>
      </p:sp>
    </p:spTree>
    <p:extLst>
      <p:ext uri="{BB962C8B-B14F-4D97-AF65-F5344CB8AC3E}">
        <p14:creationId xmlns:p14="http://schemas.microsoft.com/office/powerpoint/2010/main" val="3627450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D81A99-62AD-C54C-9D5D-F52E37E2A603}" type="slidenum">
              <a:rPr lang="en-US" smtClean="0"/>
              <a:t>5</a:t>
            </a:fld>
            <a:endParaRPr lang="en-US"/>
          </a:p>
        </p:txBody>
      </p:sp>
    </p:spTree>
    <p:extLst>
      <p:ext uri="{BB962C8B-B14F-4D97-AF65-F5344CB8AC3E}">
        <p14:creationId xmlns:p14="http://schemas.microsoft.com/office/powerpoint/2010/main" val="1320048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Contagious</a:t>
            </a:r>
            <a:r>
              <a:rPr lang="en-US" baseline="0" dirty="0" smtClean="0"/>
              <a:t> Diseases Act </a:t>
            </a:r>
            <a:r>
              <a:rPr lang="en-US" dirty="0" smtClean="0"/>
              <a:t>allowed police officers to arrest prostitutes in certain ports and army towns, and the women were then subjected to compulsory checks for venereal disease. If a woman was declared to be infected, she would be confined in what was known as a ‘Lock Hospital’ until ‘cured’.</a:t>
            </a:r>
          </a:p>
          <a:p>
            <a:endParaRPr lang="en-US" dirty="0"/>
          </a:p>
        </p:txBody>
      </p:sp>
      <p:sp>
        <p:nvSpPr>
          <p:cNvPr id="4" name="Slide Number Placeholder 3"/>
          <p:cNvSpPr>
            <a:spLocks noGrp="1"/>
          </p:cNvSpPr>
          <p:nvPr>
            <p:ph type="sldNum" sz="quarter" idx="10"/>
          </p:nvPr>
        </p:nvSpPr>
        <p:spPr/>
        <p:txBody>
          <a:bodyPr/>
          <a:lstStyle/>
          <a:p>
            <a:fld id="{A2D81A99-62AD-C54C-9D5D-F52E37E2A603}" type="slidenum">
              <a:rPr lang="en-US" smtClean="0"/>
              <a:t>6</a:t>
            </a:fld>
            <a:endParaRPr lang="en-US"/>
          </a:p>
        </p:txBody>
      </p:sp>
    </p:spTree>
    <p:extLst>
      <p:ext uri="{BB962C8B-B14F-4D97-AF65-F5344CB8AC3E}">
        <p14:creationId xmlns:p14="http://schemas.microsoft.com/office/powerpoint/2010/main" val="263855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D81A99-62AD-C54C-9D5D-F52E37E2A603}" type="slidenum">
              <a:rPr lang="en-US" smtClean="0"/>
              <a:t>9</a:t>
            </a:fld>
            <a:endParaRPr lang="en-US"/>
          </a:p>
        </p:txBody>
      </p:sp>
    </p:spTree>
    <p:extLst>
      <p:ext uri="{BB962C8B-B14F-4D97-AF65-F5344CB8AC3E}">
        <p14:creationId xmlns:p14="http://schemas.microsoft.com/office/powerpoint/2010/main" val="256258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D81A99-62AD-C54C-9D5D-F52E37E2A603}" type="slidenum">
              <a:rPr lang="en-US" smtClean="0"/>
              <a:t>11</a:t>
            </a:fld>
            <a:endParaRPr lang="en-US"/>
          </a:p>
        </p:txBody>
      </p:sp>
    </p:spTree>
    <p:extLst>
      <p:ext uri="{BB962C8B-B14F-4D97-AF65-F5344CB8AC3E}">
        <p14:creationId xmlns:p14="http://schemas.microsoft.com/office/powerpoint/2010/main" val="34243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we agree with this?  </a:t>
            </a:r>
            <a:endParaRPr lang="en-US" dirty="0"/>
          </a:p>
        </p:txBody>
      </p:sp>
      <p:sp>
        <p:nvSpPr>
          <p:cNvPr id="4" name="Slide Number Placeholder 3"/>
          <p:cNvSpPr>
            <a:spLocks noGrp="1"/>
          </p:cNvSpPr>
          <p:nvPr>
            <p:ph type="sldNum" sz="quarter" idx="10"/>
          </p:nvPr>
        </p:nvSpPr>
        <p:spPr/>
        <p:txBody>
          <a:bodyPr/>
          <a:lstStyle/>
          <a:p>
            <a:fld id="{A2D81A99-62AD-C54C-9D5D-F52E37E2A603}" type="slidenum">
              <a:rPr lang="en-US" smtClean="0"/>
              <a:t>15</a:t>
            </a:fld>
            <a:endParaRPr lang="en-US"/>
          </a:p>
        </p:txBody>
      </p:sp>
    </p:spTree>
    <p:extLst>
      <p:ext uri="{BB962C8B-B14F-4D97-AF65-F5344CB8AC3E}">
        <p14:creationId xmlns:p14="http://schemas.microsoft.com/office/powerpoint/2010/main" val="2241871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23903A9-2A25-CF43-8C55-DCC0C081E9EA}" type="datetimeFigureOut">
              <a:rPr lang="en-US" smtClean="0"/>
              <a:t>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B588B0-C34A-1C42-9A0B-0E8C2C36E47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3903A9-2A25-CF43-8C55-DCC0C081E9EA}" type="datetimeFigureOut">
              <a:rPr lang="en-US" smtClean="0"/>
              <a:t>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B588B0-C34A-1C42-9A0B-0E8C2C36E47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3903A9-2A25-CF43-8C55-DCC0C081E9EA}" type="datetimeFigureOut">
              <a:rPr lang="en-US" smtClean="0"/>
              <a:t>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B588B0-C34A-1C42-9A0B-0E8C2C36E47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3903A9-2A25-CF43-8C55-DCC0C081E9EA}" type="datetimeFigureOut">
              <a:rPr lang="en-US" smtClean="0"/>
              <a:t>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B588B0-C34A-1C42-9A0B-0E8C2C36E47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3903A9-2A25-CF43-8C55-DCC0C081E9EA}" type="datetimeFigureOut">
              <a:rPr lang="en-US" smtClean="0"/>
              <a:t>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B588B0-C34A-1C42-9A0B-0E8C2C36E47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23903A9-2A25-CF43-8C55-DCC0C081E9EA}" type="datetimeFigureOut">
              <a:rPr lang="en-US" smtClean="0"/>
              <a:t>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B588B0-C34A-1C42-9A0B-0E8C2C36E47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3903A9-2A25-CF43-8C55-DCC0C081E9EA}" type="datetimeFigureOut">
              <a:rPr lang="en-US" smtClean="0"/>
              <a:t>2/6/13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B588B0-C34A-1C42-9A0B-0E8C2C36E47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3903A9-2A25-CF43-8C55-DCC0C081E9EA}" type="datetimeFigureOut">
              <a:rPr lang="en-US" smtClean="0"/>
              <a:t>2/6/13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B588B0-C34A-1C42-9A0B-0E8C2C36E47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3903A9-2A25-CF43-8C55-DCC0C081E9EA}" type="datetimeFigureOut">
              <a:rPr lang="en-US" smtClean="0"/>
              <a:t>2/6/13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B588B0-C34A-1C42-9A0B-0E8C2C36E47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3903A9-2A25-CF43-8C55-DCC0C081E9EA}" type="datetimeFigureOut">
              <a:rPr lang="en-US" smtClean="0"/>
              <a:t>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B588B0-C34A-1C42-9A0B-0E8C2C36E470}"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23903A9-2A25-CF43-8C55-DCC0C081E9EA}" type="datetimeFigureOut">
              <a:rPr lang="en-US" smtClean="0"/>
              <a:t>2/6/13</a:t>
            </a:fld>
            <a:endParaRPr lang="en-US"/>
          </a:p>
        </p:txBody>
      </p:sp>
      <p:sp>
        <p:nvSpPr>
          <p:cNvPr id="9" name="Slide Number Placeholder 8"/>
          <p:cNvSpPr>
            <a:spLocks noGrp="1"/>
          </p:cNvSpPr>
          <p:nvPr>
            <p:ph type="sldNum" sz="quarter" idx="11"/>
          </p:nvPr>
        </p:nvSpPr>
        <p:spPr/>
        <p:txBody>
          <a:bodyPr/>
          <a:lstStyle/>
          <a:p>
            <a:fld id="{7AB588B0-C34A-1C42-9A0B-0E8C2C36E470}"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AB588B0-C34A-1C42-9A0B-0E8C2C36E470}"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23903A9-2A25-CF43-8C55-DCC0C081E9EA}" type="datetimeFigureOut">
              <a:rPr lang="en-US" smtClean="0"/>
              <a:t>2/6/13</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StF3_Mj0tBg" TargetMode="Externa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History of Feminism </a:t>
            </a:r>
            <a:endParaRPr lang="en-US" dirty="0"/>
          </a:p>
        </p:txBody>
      </p:sp>
      <p:sp>
        <p:nvSpPr>
          <p:cNvPr id="3" name="Subtitle 2"/>
          <p:cNvSpPr>
            <a:spLocks noGrp="1"/>
          </p:cNvSpPr>
          <p:nvPr>
            <p:ph type="subTitle" idx="1"/>
          </p:nvPr>
        </p:nvSpPr>
        <p:spPr/>
        <p:txBody>
          <a:bodyPr/>
          <a:lstStyle/>
          <a:p>
            <a:r>
              <a:rPr lang="en-US" dirty="0" smtClean="0"/>
              <a:t>Intro to Gender Studies </a:t>
            </a:r>
          </a:p>
          <a:p>
            <a:r>
              <a:rPr lang="en-US" dirty="0" smtClean="0"/>
              <a:t>Ms. Lyons </a:t>
            </a:r>
            <a:endParaRPr lang="en-US" dirty="0"/>
          </a:p>
        </p:txBody>
      </p:sp>
    </p:spTree>
    <p:extLst>
      <p:ext uri="{BB962C8B-B14F-4D97-AF65-F5344CB8AC3E}">
        <p14:creationId xmlns:p14="http://schemas.microsoft.com/office/powerpoint/2010/main" val="2853278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 Burning” </a:t>
            </a:r>
            <a:endParaRPr lang="en-US" dirty="0"/>
          </a:p>
        </p:txBody>
      </p:sp>
      <p:sp>
        <p:nvSpPr>
          <p:cNvPr id="3" name="Content Placeholder 2"/>
          <p:cNvSpPr>
            <a:spLocks noGrp="1"/>
          </p:cNvSpPr>
          <p:nvPr>
            <p:ph idx="1"/>
          </p:nvPr>
        </p:nvSpPr>
        <p:spPr/>
        <p:txBody>
          <a:bodyPr/>
          <a:lstStyle/>
          <a:p>
            <a:r>
              <a:rPr lang="en-US" dirty="0" smtClean="0"/>
              <a:t>Never happened</a:t>
            </a:r>
          </a:p>
          <a:p>
            <a:r>
              <a:rPr lang="en-US" dirty="0" smtClean="0"/>
              <a:t>Referring to protest of Miss America Pageant (1968) </a:t>
            </a:r>
            <a:endParaRPr lang="en-US" dirty="0"/>
          </a:p>
        </p:txBody>
      </p:sp>
    </p:spTree>
    <p:extLst>
      <p:ext uri="{BB962C8B-B14F-4D97-AF65-F5344CB8AC3E}">
        <p14:creationId xmlns:p14="http://schemas.microsoft.com/office/powerpoint/2010/main" val="1948652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Equal Rights Amendment </a:t>
            </a:r>
            <a:endParaRPr lang="en-US" dirty="0"/>
          </a:p>
        </p:txBody>
      </p:sp>
      <p:sp>
        <p:nvSpPr>
          <p:cNvPr id="3" name="Content Placeholder 2"/>
          <p:cNvSpPr>
            <a:spLocks noGrp="1"/>
          </p:cNvSpPr>
          <p:nvPr>
            <p:ph idx="1"/>
          </p:nvPr>
        </p:nvSpPr>
        <p:spPr/>
        <p:txBody>
          <a:bodyPr/>
          <a:lstStyle/>
          <a:p>
            <a:r>
              <a:rPr lang="en-US" dirty="0" smtClean="0"/>
              <a:t>First introduced in 1923, almost passed in 1970’s </a:t>
            </a:r>
          </a:p>
          <a:p>
            <a:endParaRPr lang="en-US" dirty="0" smtClean="0"/>
          </a:p>
          <a:p>
            <a:r>
              <a:rPr lang="en-US" i="1" dirty="0"/>
              <a:t>Equality of rights under the law shall not be denied or abridged by the United States or by any State on account of sex</a:t>
            </a:r>
            <a:r>
              <a:rPr lang="en-US" i="1" dirty="0" smtClean="0"/>
              <a:t>.</a:t>
            </a:r>
          </a:p>
          <a:p>
            <a:endParaRPr lang="en-US" i="1" dirty="0" smtClean="0"/>
          </a:p>
          <a:p>
            <a:pPr lvl="1"/>
            <a:r>
              <a:rPr lang="en-US" dirty="0" smtClean="0"/>
              <a:t>Still has not passed </a:t>
            </a:r>
            <a:endParaRPr lang="en-US" dirty="0"/>
          </a:p>
        </p:txBody>
      </p:sp>
    </p:spTree>
    <p:extLst>
      <p:ext uri="{BB962C8B-B14F-4D97-AF65-F5344CB8AC3E}">
        <p14:creationId xmlns:p14="http://schemas.microsoft.com/office/powerpoint/2010/main" val="2392756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Pornography </a:t>
            </a:r>
            <a:endParaRPr lang="en-US" dirty="0"/>
          </a:p>
        </p:txBody>
      </p:sp>
      <p:sp>
        <p:nvSpPr>
          <p:cNvPr id="3" name="Content Placeholder 2"/>
          <p:cNvSpPr>
            <a:spLocks noGrp="1"/>
          </p:cNvSpPr>
          <p:nvPr>
            <p:ph idx="1"/>
          </p:nvPr>
        </p:nvSpPr>
        <p:spPr/>
        <p:txBody>
          <a:bodyPr/>
          <a:lstStyle/>
          <a:p>
            <a:r>
              <a:rPr lang="en-US" dirty="0" smtClean="0"/>
              <a:t>Susan </a:t>
            </a:r>
            <a:r>
              <a:rPr lang="en-US" dirty="0" err="1" smtClean="0"/>
              <a:t>Brownmiller</a:t>
            </a:r>
            <a:r>
              <a:rPr lang="en-US" dirty="0" smtClean="0"/>
              <a:t>, </a:t>
            </a:r>
            <a:r>
              <a:rPr lang="en-US" i="1" dirty="0" smtClean="0"/>
              <a:t>Against our Will </a:t>
            </a:r>
            <a:r>
              <a:rPr lang="en-US" dirty="0" smtClean="0"/>
              <a:t>(1975) </a:t>
            </a:r>
          </a:p>
          <a:p>
            <a:pPr lvl="1"/>
            <a:r>
              <a:rPr lang="en-US" dirty="0" smtClean="0"/>
              <a:t>Pornography leads to violence against women </a:t>
            </a:r>
          </a:p>
          <a:p>
            <a:endParaRPr lang="en-US" dirty="0" smtClean="0"/>
          </a:p>
          <a:p>
            <a:endParaRPr lang="en-US" dirty="0"/>
          </a:p>
        </p:txBody>
      </p:sp>
    </p:spTree>
    <p:extLst>
      <p:ext uri="{BB962C8B-B14F-4D97-AF65-F5344CB8AC3E}">
        <p14:creationId xmlns:p14="http://schemas.microsoft.com/office/powerpoint/2010/main" val="868853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r>
              <a:rPr lang="en-US" baseline="30000" dirty="0" smtClean="0"/>
              <a:t>rd</a:t>
            </a:r>
            <a:r>
              <a:rPr lang="en-US" dirty="0" smtClean="0"/>
              <a:t> Wave </a:t>
            </a:r>
            <a:endParaRPr lang="en-US" dirty="0"/>
          </a:p>
        </p:txBody>
      </p:sp>
      <p:sp>
        <p:nvSpPr>
          <p:cNvPr id="3" name="Content Placeholder 2"/>
          <p:cNvSpPr>
            <a:spLocks noGrp="1"/>
          </p:cNvSpPr>
          <p:nvPr>
            <p:ph idx="1"/>
          </p:nvPr>
        </p:nvSpPr>
        <p:spPr/>
        <p:txBody>
          <a:bodyPr/>
          <a:lstStyle/>
          <a:p>
            <a:r>
              <a:rPr lang="en-US" dirty="0" smtClean="0"/>
              <a:t>1990’s</a:t>
            </a:r>
          </a:p>
          <a:p>
            <a:r>
              <a:rPr lang="en-US" dirty="0" smtClean="0"/>
              <a:t>Points out exclusiveness of last 2 waves</a:t>
            </a:r>
          </a:p>
          <a:p>
            <a:pPr lvl="1"/>
            <a:r>
              <a:rPr lang="en-US" dirty="0" smtClean="0"/>
              <a:t>Just upper class, white women </a:t>
            </a:r>
          </a:p>
          <a:p>
            <a:r>
              <a:rPr lang="en-US" dirty="0" smtClean="0"/>
              <a:t>Includes women of color, lesbians, transgendered, women around the world </a:t>
            </a:r>
          </a:p>
          <a:p>
            <a:endParaRPr lang="en-US" dirty="0"/>
          </a:p>
        </p:txBody>
      </p:sp>
    </p:spTree>
    <p:extLst>
      <p:ext uri="{BB962C8B-B14F-4D97-AF65-F5344CB8AC3E}">
        <p14:creationId xmlns:p14="http://schemas.microsoft.com/office/powerpoint/2010/main" val="2834966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Reject the gender binary </a:t>
            </a:r>
            <a:endParaRPr lang="en-US" dirty="0"/>
          </a:p>
        </p:txBody>
      </p:sp>
      <p:sp>
        <p:nvSpPr>
          <p:cNvPr id="3" name="Content Placeholder 2"/>
          <p:cNvSpPr>
            <a:spLocks noGrp="1"/>
          </p:cNvSpPr>
          <p:nvPr>
            <p:ph idx="1"/>
          </p:nvPr>
        </p:nvSpPr>
        <p:spPr/>
        <p:txBody>
          <a:bodyPr/>
          <a:lstStyle/>
          <a:p>
            <a:r>
              <a:rPr lang="en-US" dirty="0" smtClean="0"/>
              <a:t>Gender Binary: “You are Male</a:t>
            </a:r>
            <a:r>
              <a:rPr lang="en-US" dirty="0"/>
              <a:t> </a:t>
            </a:r>
            <a:r>
              <a:rPr lang="en-US" dirty="0" smtClean="0"/>
              <a:t>OR you are Female.” </a:t>
            </a:r>
          </a:p>
          <a:p>
            <a:r>
              <a:rPr lang="en-US" dirty="0" smtClean="0"/>
              <a:t>Why do we need categories?</a:t>
            </a:r>
          </a:p>
          <a:p>
            <a:r>
              <a:rPr lang="en-US" dirty="0" smtClean="0"/>
              <a:t>What about transgendered people?</a:t>
            </a:r>
          </a:p>
          <a:p>
            <a:r>
              <a:rPr lang="en-US" dirty="0" smtClean="0"/>
              <a:t>Why can’t we have co-ed bathrooms? </a:t>
            </a:r>
            <a:endParaRPr lang="en-US" dirty="0"/>
          </a:p>
        </p:txBody>
      </p:sp>
    </p:spTree>
    <p:extLst>
      <p:ext uri="{BB962C8B-B14F-4D97-AF65-F5344CB8AC3E}">
        <p14:creationId xmlns:p14="http://schemas.microsoft.com/office/powerpoint/2010/main" val="3033875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“Reclaiming” Offensive Terms </a:t>
            </a:r>
            <a:endParaRPr lang="en-US" dirty="0"/>
          </a:p>
        </p:txBody>
      </p:sp>
      <p:sp>
        <p:nvSpPr>
          <p:cNvPr id="3" name="Content Placeholder 2"/>
          <p:cNvSpPr>
            <a:spLocks noGrp="1"/>
          </p:cNvSpPr>
          <p:nvPr>
            <p:ph idx="1"/>
          </p:nvPr>
        </p:nvSpPr>
        <p:spPr/>
        <p:txBody>
          <a:bodyPr/>
          <a:lstStyle/>
          <a:p>
            <a:r>
              <a:rPr lang="en-US" i="1" dirty="0" smtClean="0"/>
              <a:t>Bitch </a:t>
            </a:r>
            <a:r>
              <a:rPr lang="en-US" dirty="0" smtClean="0"/>
              <a:t>magazine</a:t>
            </a:r>
          </a:p>
          <a:p>
            <a:r>
              <a:rPr lang="en-US" dirty="0" err="1" smtClean="0"/>
              <a:t>SlutWalks</a:t>
            </a:r>
            <a:r>
              <a:rPr lang="en-US" dirty="0" smtClean="0"/>
              <a:t> </a:t>
            </a:r>
          </a:p>
          <a:p>
            <a:pPr lvl="1"/>
            <a:r>
              <a:rPr lang="en-US" dirty="0" smtClean="0"/>
              <a:t>In response to police </a:t>
            </a:r>
            <a:r>
              <a:rPr lang="en-US" dirty="0"/>
              <a:t>officer saying, </a:t>
            </a:r>
            <a:r>
              <a:rPr lang="en-US" i="1" dirty="0"/>
              <a:t>“women should avoid dressing like sluts in order not to be </a:t>
            </a:r>
            <a:r>
              <a:rPr lang="en-US" i="1" dirty="0" smtClean="0"/>
              <a:t>victimized.”  </a:t>
            </a:r>
            <a:endParaRPr lang="en-US" i="1" dirty="0"/>
          </a:p>
        </p:txBody>
      </p:sp>
    </p:spTree>
    <p:extLst>
      <p:ext uri="{BB962C8B-B14F-4D97-AF65-F5344CB8AC3E}">
        <p14:creationId xmlns:p14="http://schemas.microsoft.com/office/powerpoint/2010/main" val="1231913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Workplace Issues </a:t>
            </a:r>
            <a:endParaRPr lang="en-US" dirty="0"/>
          </a:p>
        </p:txBody>
      </p:sp>
      <p:sp>
        <p:nvSpPr>
          <p:cNvPr id="3" name="Content Placeholder 2"/>
          <p:cNvSpPr>
            <a:spLocks noGrp="1"/>
          </p:cNvSpPr>
          <p:nvPr>
            <p:ph idx="1"/>
          </p:nvPr>
        </p:nvSpPr>
        <p:spPr/>
        <p:txBody>
          <a:bodyPr/>
          <a:lstStyle/>
          <a:p>
            <a:r>
              <a:rPr lang="en-US" dirty="0" smtClean="0"/>
              <a:t>Maternity leave</a:t>
            </a:r>
          </a:p>
          <a:p>
            <a:r>
              <a:rPr lang="en-US" dirty="0" smtClean="0"/>
              <a:t>Sexual harassment</a:t>
            </a:r>
          </a:p>
          <a:p>
            <a:r>
              <a:rPr lang="en-US" dirty="0" smtClean="0"/>
              <a:t>Glass ceiling </a:t>
            </a:r>
          </a:p>
          <a:p>
            <a:r>
              <a:rPr lang="en-US" dirty="0" smtClean="0"/>
              <a:t>Child care for working moms </a:t>
            </a:r>
            <a:endParaRPr lang="en-US" dirty="0"/>
          </a:p>
        </p:txBody>
      </p:sp>
    </p:spTree>
    <p:extLst>
      <p:ext uri="{BB962C8B-B14F-4D97-AF65-F5344CB8AC3E}">
        <p14:creationId xmlns:p14="http://schemas.microsoft.com/office/powerpoint/2010/main" val="1043457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Issues </a:t>
            </a:r>
            <a:endParaRPr lang="en-US" dirty="0"/>
          </a:p>
        </p:txBody>
      </p:sp>
      <p:sp>
        <p:nvSpPr>
          <p:cNvPr id="3" name="Content Placeholder 2"/>
          <p:cNvSpPr>
            <a:spLocks noGrp="1"/>
          </p:cNvSpPr>
          <p:nvPr>
            <p:ph idx="1"/>
          </p:nvPr>
        </p:nvSpPr>
        <p:spPr/>
        <p:txBody>
          <a:bodyPr/>
          <a:lstStyle/>
          <a:p>
            <a:r>
              <a:rPr lang="en-US" dirty="0" smtClean="0"/>
              <a:t>FGM: female genital mutilation </a:t>
            </a:r>
          </a:p>
          <a:p>
            <a:r>
              <a:rPr lang="en-US" dirty="0"/>
              <a:t>S</a:t>
            </a:r>
            <a:r>
              <a:rPr lang="en-US" dirty="0" smtClean="0"/>
              <a:t>ex trafficking </a:t>
            </a:r>
            <a:endParaRPr lang="en-US" dirty="0"/>
          </a:p>
        </p:txBody>
      </p:sp>
    </p:spTree>
    <p:extLst>
      <p:ext uri="{BB962C8B-B14F-4D97-AF65-F5344CB8AC3E}">
        <p14:creationId xmlns:p14="http://schemas.microsoft.com/office/powerpoint/2010/main" val="936694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Vagina Monologues </a:t>
            </a:r>
            <a:endParaRPr lang="en-US" dirty="0"/>
          </a:p>
        </p:txBody>
      </p:sp>
      <p:sp>
        <p:nvSpPr>
          <p:cNvPr id="3" name="Content Placeholder 2"/>
          <p:cNvSpPr>
            <a:spLocks noGrp="1"/>
          </p:cNvSpPr>
          <p:nvPr>
            <p:ph idx="1"/>
          </p:nvPr>
        </p:nvSpPr>
        <p:spPr/>
        <p:txBody>
          <a:bodyPr/>
          <a:lstStyle/>
          <a:p>
            <a:r>
              <a:rPr lang="en-US" dirty="0" smtClean="0"/>
              <a:t>Eve </a:t>
            </a:r>
            <a:r>
              <a:rPr lang="en-US" dirty="0" err="1" smtClean="0"/>
              <a:t>Ensler</a:t>
            </a:r>
            <a:r>
              <a:rPr lang="en-US" dirty="0" smtClean="0"/>
              <a:t> </a:t>
            </a:r>
          </a:p>
          <a:p>
            <a:r>
              <a:rPr lang="en-US" dirty="0" smtClean="0"/>
              <a:t>Challenge traditional ideas of sexuality</a:t>
            </a:r>
          </a:p>
          <a:p>
            <a:r>
              <a:rPr lang="en-US" dirty="0" smtClean="0"/>
              <a:t>Open conversation about topics like orgasm, birth, rape… </a:t>
            </a:r>
            <a:endParaRPr lang="en-US" dirty="0"/>
          </a:p>
        </p:txBody>
      </p:sp>
    </p:spTree>
    <p:extLst>
      <p:ext uri="{BB962C8B-B14F-4D97-AF65-F5344CB8AC3E}">
        <p14:creationId xmlns:p14="http://schemas.microsoft.com/office/powerpoint/2010/main" val="3429408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for Wednesdays</a:t>
            </a:r>
            <a:endParaRPr lang="en-US" dirty="0"/>
          </a:p>
        </p:txBody>
      </p:sp>
      <p:sp>
        <p:nvSpPr>
          <p:cNvPr id="3" name="Content Placeholder 2"/>
          <p:cNvSpPr>
            <a:spLocks noGrp="1"/>
          </p:cNvSpPr>
          <p:nvPr>
            <p:ph idx="1"/>
          </p:nvPr>
        </p:nvSpPr>
        <p:spPr>
          <a:xfrm>
            <a:off x="243753" y="1417638"/>
            <a:ext cx="8120873" cy="5440362"/>
          </a:xfrm>
        </p:spPr>
        <p:txBody>
          <a:bodyPr>
            <a:normAutofit fontScale="77500" lnSpcReduction="20000"/>
          </a:bodyPr>
          <a:lstStyle/>
          <a:p>
            <a:r>
              <a:rPr lang="en-US" dirty="0" smtClean="0"/>
              <a:t>Extension opportunity</a:t>
            </a:r>
          </a:p>
          <a:p>
            <a:pPr lvl="1"/>
            <a:r>
              <a:rPr lang="en-US" dirty="0"/>
              <a:t>Everyone must do ONE this semester</a:t>
            </a:r>
          </a:p>
          <a:p>
            <a:pPr lvl="1"/>
            <a:r>
              <a:rPr lang="en-US" dirty="0"/>
              <a:t>Extra Credit for more than one  </a:t>
            </a:r>
          </a:p>
          <a:p>
            <a:pPr lvl="1"/>
            <a:endParaRPr lang="en-US" dirty="0" smtClean="0"/>
          </a:p>
          <a:p>
            <a:r>
              <a:rPr lang="en-US" dirty="0" smtClean="0"/>
              <a:t>Conduct </a:t>
            </a:r>
            <a:r>
              <a:rPr lang="en-US" b="1" dirty="0" smtClean="0"/>
              <a:t>research</a:t>
            </a:r>
            <a:r>
              <a:rPr lang="en-US" dirty="0" smtClean="0"/>
              <a:t> on one </a:t>
            </a:r>
            <a:r>
              <a:rPr lang="en-US" b="1" dirty="0" smtClean="0">
                <a:solidFill>
                  <a:srgbClr val="660066"/>
                </a:solidFill>
              </a:rPr>
              <a:t>topic</a:t>
            </a:r>
            <a:r>
              <a:rPr lang="en-US" dirty="0" smtClean="0"/>
              <a:t> learned in Tuesday’s lecture.</a:t>
            </a:r>
          </a:p>
          <a:p>
            <a:r>
              <a:rPr lang="en-US" dirty="0" smtClean="0"/>
              <a:t>Write a </a:t>
            </a:r>
            <a:r>
              <a:rPr lang="en-US" b="1" dirty="0" smtClean="0"/>
              <a:t>one-page </a:t>
            </a:r>
            <a:r>
              <a:rPr lang="en-US" b="1" dirty="0" smtClean="0">
                <a:solidFill>
                  <a:srgbClr val="0000FF"/>
                </a:solidFill>
              </a:rPr>
              <a:t>summary</a:t>
            </a:r>
            <a:r>
              <a:rPr lang="en-US" b="1" dirty="0" smtClean="0"/>
              <a:t> </a:t>
            </a:r>
            <a:r>
              <a:rPr lang="en-US" dirty="0" smtClean="0"/>
              <a:t>of what you learned.</a:t>
            </a:r>
          </a:p>
          <a:p>
            <a:pPr lvl="1"/>
            <a:r>
              <a:rPr lang="en-US" dirty="0" smtClean="0"/>
              <a:t>Include </a:t>
            </a:r>
            <a:r>
              <a:rPr lang="en-US" b="1" dirty="0" smtClean="0">
                <a:solidFill>
                  <a:srgbClr val="FF6600"/>
                </a:solidFill>
              </a:rPr>
              <a:t>your opinion </a:t>
            </a:r>
            <a:endParaRPr lang="en-US" dirty="0" smtClean="0">
              <a:solidFill>
                <a:srgbClr val="FF6600"/>
              </a:solidFill>
            </a:endParaRPr>
          </a:p>
          <a:p>
            <a:r>
              <a:rPr lang="en-US" dirty="0" smtClean="0"/>
              <a:t>Write the </a:t>
            </a:r>
            <a:r>
              <a:rPr lang="en-US" b="1" dirty="0" smtClean="0">
                <a:solidFill>
                  <a:srgbClr val="008000"/>
                </a:solidFill>
              </a:rPr>
              <a:t>source</a:t>
            </a:r>
            <a:r>
              <a:rPr lang="en-US" b="1" dirty="0" smtClean="0"/>
              <a:t> </a:t>
            </a:r>
            <a:r>
              <a:rPr lang="en-US" dirty="0" smtClean="0"/>
              <a:t>(e.g. website)  where you found the information.  </a:t>
            </a:r>
          </a:p>
          <a:p>
            <a:endParaRPr lang="en-US" dirty="0" smtClean="0"/>
          </a:p>
          <a:p>
            <a:r>
              <a:rPr lang="en-US" dirty="0" smtClean="0"/>
              <a:t>Example: </a:t>
            </a:r>
          </a:p>
          <a:p>
            <a:pPr lvl="1"/>
            <a:r>
              <a:rPr lang="en-US" b="1" u="sng" dirty="0" smtClean="0"/>
              <a:t>Topic: </a:t>
            </a:r>
            <a:r>
              <a:rPr lang="en-US" dirty="0" err="1" smtClean="0">
                <a:solidFill>
                  <a:srgbClr val="660066"/>
                </a:solidFill>
              </a:rPr>
              <a:t>SlutWalks</a:t>
            </a:r>
            <a:endParaRPr lang="en-US" dirty="0" smtClean="0">
              <a:solidFill>
                <a:srgbClr val="660066"/>
              </a:solidFill>
            </a:endParaRPr>
          </a:p>
          <a:p>
            <a:pPr lvl="1"/>
            <a:r>
              <a:rPr lang="en-US" dirty="0" smtClean="0">
                <a:solidFill>
                  <a:srgbClr val="0000FF"/>
                </a:solidFill>
              </a:rPr>
              <a:t>They started on April 3, 2011 in Toronto, Canada.  They have taken place in major cities around the world, including New York City.  The last one in NYC was October 1, 2011.  The idea is to make the statement that women can dress however they want without being responsible for being raped.  This phenomenon is known as “blaming the victim.”  </a:t>
            </a:r>
          </a:p>
          <a:p>
            <a:pPr lvl="1"/>
            <a:r>
              <a:rPr lang="en-US" dirty="0" smtClean="0">
                <a:solidFill>
                  <a:srgbClr val="FF6600"/>
                </a:solidFill>
              </a:rPr>
              <a:t>While I agree with the message being sent, I do not agree with reclaiming offensive terms.  When females call each other “sluts” and “bitches,” it creates the illusion it is okay for males (or anyone) to call us that.  These terms were still created to keep women from feeling confident enough to be successful.  That is a message I could never go along with.  I see students of color “reclaim” offensive language all the time in school, and maybe that works for them, but I still can’t go along with the idea that it is helping to raise their self-esteem. </a:t>
            </a:r>
          </a:p>
          <a:p>
            <a:pPr lvl="1"/>
            <a:r>
              <a:rPr lang="en-US" b="1" u="sng" dirty="0" smtClean="0"/>
              <a:t>Sources: </a:t>
            </a:r>
            <a:r>
              <a:rPr lang="en-US" i="1" dirty="0" smtClean="0">
                <a:solidFill>
                  <a:srgbClr val="008000"/>
                </a:solidFill>
              </a:rPr>
              <a:t>Huffington Post, </a:t>
            </a:r>
            <a:r>
              <a:rPr lang="en-US" dirty="0" err="1" smtClean="0">
                <a:solidFill>
                  <a:srgbClr val="008000"/>
                </a:solidFill>
              </a:rPr>
              <a:t>www.slutwalktoronto.com</a:t>
            </a:r>
            <a:endParaRPr lang="en-US" dirty="0">
              <a:solidFill>
                <a:srgbClr val="008000"/>
              </a:solidFill>
            </a:endParaRPr>
          </a:p>
        </p:txBody>
      </p:sp>
    </p:spTree>
    <p:extLst>
      <p:ext uri="{BB962C8B-B14F-4D97-AF65-F5344CB8AC3E}">
        <p14:creationId xmlns:p14="http://schemas.microsoft.com/office/powerpoint/2010/main" val="1085254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3 Waves </a:t>
            </a:r>
            <a:endParaRPr lang="en-US" dirty="0"/>
          </a:p>
        </p:txBody>
      </p:sp>
      <p:sp>
        <p:nvSpPr>
          <p:cNvPr id="5" name="Content Placeholder 4"/>
          <p:cNvSpPr>
            <a:spLocks noGrp="1"/>
          </p:cNvSpPr>
          <p:nvPr>
            <p:ph idx="1"/>
          </p:nvPr>
        </p:nvSpPr>
        <p:spPr/>
        <p:txBody>
          <a:bodyPr/>
          <a:lstStyle/>
          <a:p>
            <a:r>
              <a:rPr lang="en-US" dirty="0" smtClean="0"/>
              <a:t>3 phases of the women’s movement</a:t>
            </a:r>
          </a:p>
          <a:p>
            <a:r>
              <a:rPr lang="en-US" dirty="0" smtClean="0"/>
              <a:t>Some feminists don’t like the categorization of “waves” </a:t>
            </a:r>
          </a:p>
          <a:p>
            <a:pPr lvl="1"/>
            <a:r>
              <a:rPr lang="en-US" dirty="0" smtClean="0"/>
              <a:t>Ignores the progress within each wave</a:t>
            </a:r>
          </a:p>
          <a:p>
            <a:pPr lvl="1"/>
            <a:endParaRPr lang="en-US" dirty="0"/>
          </a:p>
        </p:txBody>
      </p:sp>
    </p:spTree>
    <p:extLst>
      <p:ext uri="{BB962C8B-B14F-4D97-AF65-F5344CB8AC3E}">
        <p14:creationId xmlns:p14="http://schemas.microsoft.com/office/powerpoint/2010/main" val="2662043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 Guy’s Guide to Feminism </a:t>
            </a:r>
            <a:endParaRPr lang="en-US" i="1" dirty="0"/>
          </a:p>
        </p:txBody>
      </p:sp>
      <p:sp>
        <p:nvSpPr>
          <p:cNvPr id="3" name="Content Placeholder 2"/>
          <p:cNvSpPr>
            <a:spLocks noGrp="1"/>
          </p:cNvSpPr>
          <p:nvPr>
            <p:ph idx="1"/>
          </p:nvPr>
        </p:nvSpPr>
        <p:spPr/>
        <p:txBody>
          <a:bodyPr/>
          <a:lstStyle/>
          <a:p>
            <a:r>
              <a:rPr lang="en-US" dirty="0" smtClean="0"/>
              <a:t>Do </a:t>
            </a:r>
            <a:r>
              <a:rPr lang="en-US" dirty="0"/>
              <a:t>you think there should be quotas (minimum number) for how many women are in government? </a:t>
            </a:r>
            <a:endParaRPr lang="en-US" dirty="0" smtClean="0"/>
          </a:p>
          <a:p>
            <a:pPr marL="114300" indent="0">
              <a:buNone/>
            </a:pPr>
            <a:endParaRPr lang="en-US" dirty="0" smtClean="0"/>
          </a:p>
          <a:p>
            <a:r>
              <a:rPr lang="en-US" dirty="0" smtClean="0"/>
              <a:t>Was </a:t>
            </a:r>
            <a:r>
              <a:rPr lang="en-US" dirty="0"/>
              <a:t>the gender inequality ranking surprising</a:t>
            </a:r>
            <a:r>
              <a:rPr lang="en-US" dirty="0" smtClean="0"/>
              <a:t>?</a:t>
            </a:r>
          </a:p>
          <a:p>
            <a:pPr marL="114300" indent="0">
              <a:buNone/>
            </a:pPr>
            <a:endParaRPr lang="en-US" dirty="0" smtClean="0"/>
          </a:p>
          <a:p>
            <a:r>
              <a:rPr lang="en-US" dirty="0" smtClean="0"/>
              <a:t>Men</a:t>
            </a:r>
            <a:r>
              <a:rPr lang="en-US" dirty="0"/>
              <a:t>, have you ever thought about the privilege you have?  </a:t>
            </a:r>
            <a:r>
              <a:rPr lang="en-US" b="1" dirty="0"/>
              <a:t>*NOTE: </a:t>
            </a:r>
            <a:r>
              <a:rPr lang="en-US" dirty="0"/>
              <a:t>privilege extends to many groups (sexuality, race, class…) What can you do with that privilege?  </a:t>
            </a:r>
            <a:endParaRPr lang="en-US" dirty="0" smtClean="0"/>
          </a:p>
          <a:p>
            <a:endParaRPr lang="en-US" dirty="0"/>
          </a:p>
        </p:txBody>
      </p:sp>
    </p:spTree>
    <p:extLst>
      <p:ext uri="{BB962C8B-B14F-4D97-AF65-F5344CB8AC3E}">
        <p14:creationId xmlns:p14="http://schemas.microsoft.com/office/powerpoint/2010/main" val="1946933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 Guy’s Guide to Feminism </a:t>
            </a:r>
            <a:endParaRPr lang="en-US" b="1" dirty="0"/>
          </a:p>
        </p:txBody>
      </p:sp>
      <p:sp>
        <p:nvSpPr>
          <p:cNvPr id="3" name="Content Placeholder 2"/>
          <p:cNvSpPr>
            <a:spLocks noGrp="1"/>
          </p:cNvSpPr>
          <p:nvPr>
            <p:ph idx="1"/>
          </p:nvPr>
        </p:nvSpPr>
        <p:spPr/>
        <p:txBody>
          <a:bodyPr/>
          <a:lstStyle/>
          <a:p>
            <a:r>
              <a:rPr lang="en-US" dirty="0"/>
              <a:t>Language: (did not copy) – “girl” </a:t>
            </a:r>
            <a:r>
              <a:rPr lang="en-US" dirty="0" err="1"/>
              <a:t>vs</a:t>
            </a:r>
            <a:r>
              <a:rPr lang="en-US" dirty="0"/>
              <a:t> “woman” – woman worth much more than girl </a:t>
            </a:r>
          </a:p>
          <a:p>
            <a:pPr lvl="1"/>
            <a:r>
              <a:rPr lang="en-US" dirty="0"/>
              <a:t>Does it matter?  What do you use?  How do you change your language</a:t>
            </a:r>
            <a:r>
              <a:rPr lang="en-US" dirty="0" smtClean="0"/>
              <a:t>?</a:t>
            </a:r>
          </a:p>
          <a:p>
            <a:pPr marL="411480" lvl="1" indent="0">
              <a:buNone/>
            </a:pPr>
            <a:endParaRPr lang="en-US" dirty="0"/>
          </a:p>
          <a:p>
            <a:r>
              <a:rPr lang="en-US" dirty="0"/>
              <a:t>Why do you think women make up the majority of the poor people in the world? </a:t>
            </a:r>
          </a:p>
          <a:p>
            <a:endParaRPr lang="en-US" dirty="0"/>
          </a:p>
        </p:txBody>
      </p:sp>
    </p:spTree>
    <p:extLst>
      <p:ext uri="{BB962C8B-B14F-4D97-AF65-F5344CB8AC3E}">
        <p14:creationId xmlns:p14="http://schemas.microsoft.com/office/powerpoint/2010/main" val="2697420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baseline="30000" dirty="0" smtClean="0"/>
              <a:t>st</a:t>
            </a:r>
            <a:r>
              <a:rPr lang="en-US" dirty="0" smtClean="0"/>
              <a:t> Wave </a:t>
            </a:r>
            <a:endParaRPr lang="en-US" dirty="0"/>
          </a:p>
        </p:txBody>
      </p:sp>
      <p:sp>
        <p:nvSpPr>
          <p:cNvPr id="3" name="Content Placeholder 2"/>
          <p:cNvSpPr>
            <a:spLocks noGrp="1"/>
          </p:cNvSpPr>
          <p:nvPr>
            <p:ph idx="1"/>
          </p:nvPr>
        </p:nvSpPr>
        <p:spPr/>
        <p:txBody>
          <a:bodyPr/>
          <a:lstStyle/>
          <a:p>
            <a:r>
              <a:rPr lang="en-US" dirty="0" smtClean="0"/>
              <a:t>1800’s - early 1900’s</a:t>
            </a:r>
          </a:p>
          <a:p>
            <a:r>
              <a:rPr lang="en-US" dirty="0" smtClean="0"/>
              <a:t>Women’s suffrage (right to vote)</a:t>
            </a:r>
          </a:p>
          <a:p>
            <a:pPr lvl="1"/>
            <a:r>
              <a:rPr lang="en-US" dirty="0" smtClean="0"/>
              <a:t>19</a:t>
            </a:r>
            <a:r>
              <a:rPr lang="en-US" baseline="30000" dirty="0" smtClean="0"/>
              <a:t>th</a:t>
            </a:r>
            <a:r>
              <a:rPr lang="en-US" dirty="0" smtClean="0"/>
              <a:t> Amendment, passed in 1920 </a:t>
            </a:r>
          </a:p>
          <a:p>
            <a:r>
              <a:rPr lang="en-US" dirty="0">
                <a:hlinkClick r:id="rId2"/>
              </a:rPr>
              <a:t>https://www.youtube.com/watch?v=</a:t>
            </a:r>
            <a:r>
              <a:rPr lang="en-US" dirty="0" smtClean="0">
                <a:hlinkClick r:id="rId2"/>
              </a:rPr>
              <a:t>StF3_Mj0tBg</a:t>
            </a:r>
            <a:r>
              <a:rPr lang="en-US" dirty="0" smtClean="0"/>
              <a:t>  </a:t>
            </a:r>
          </a:p>
          <a:p>
            <a:endParaRPr lang="en-US" dirty="0"/>
          </a:p>
        </p:txBody>
      </p:sp>
      <p:pic>
        <p:nvPicPr>
          <p:cNvPr id="4" name="Picture 3"/>
          <p:cNvPicPr>
            <a:picLocks noChangeAspect="1"/>
          </p:cNvPicPr>
          <p:nvPr/>
        </p:nvPicPr>
        <p:blipFill>
          <a:blip r:embed="rId3"/>
          <a:stretch>
            <a:fillRect/>
          </a:stretch>
        </p:blipFill>
        <p:spPr>
          <a:xfrm>
            <a:off x="2950622" y="3258743"/>
            <a:ext cx="4897629" cy="3244679"/>
          </a:xfrm>
          <a:prstGeom prst="rect">
            <a:avLst/>
          </a:prstGeom>
        </p:spPr>
      </p:pic>
    </p:spTree>
    <p:extLst>
      <p:ext uri="{BB962C8B-B14F-4D97-AF65-F5344CB8AC3E}">
        <p14:creationId xmlns:p14="http://schemas.microsoft.com/office/powerpoint/2010/main" val="382028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Mary Wollstonecraft </a:t>
            </a:r>
            <a:endParaRPr lang="en-US" dirty="0"/>
          </a:p>
        </p:txBody>
      </p:sp>
      <p:sp>
        <p:nvSpPr>
          <p:cNvPr id="3" name="Content Placeholder 2"/>
          <p:cNvSpPr>
            <a:spLocks noGrp="1"/>
          </p:cNvSpPr>
          <p:nvPr>
            <p:ph idx="1"/>
          </p:nvPr>
        </p:nvSpPr>
        <p:spPr/>
        <p:txBody>
          <a:bodyPr/>
          <a:lstStyle/>
          <a:p>
            <a:r>
              <a:rPr lang="en-US" dirty="0" smtClean="0"/>
              <a:t>Enlightenment </a:t>
            </a:r>
          </a:p>
          <a:p>
            <a:r>
              <a:rPr lang="en-US" i="1" dirty="0" smtClean="0"/>
              <a:t>Vindication of the Rights of Women </a:t>
            </a:r>
          </a:p>
          <a:p>
            <a:r>
              <a:rPr lang="en-US" dirty="0" smtClean="0"/>
              <a:t>Fought for education for women </a:t>
            </a:r>
          </a:p>
          <a:p>
            <a:pPr lvl="1"/>
            <a:r>
              <a:rPr lang="en-US" dirty="0" smtClean="0"/>
              <a:t>Argument: </a:t>
            </a:r>
            <a:r>
              <a:rPr lang="en-US" i="1" dirty="0" smtClean="0"/>
              <a:t>to become better wives for their men </a:t>
            </a:r>
          </a:p>
          <a:p>
            <a:endParaRPr lang="en-US" i="1" dirty="0"/>
          </a:p>
        </p:txBody>
      </p:sp>
    </p:spTree>
    <p:extLst>
      <p:ext uri="{BB962C8B-B14F-4D97-AF65-F5344CB8AC3E}">
        <p14:creationId xmlns:p14="http://schemas.microsoft.com/office/powerpoint/2010/main" val="1589503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Feminists in their Work </a:t>
            </a:r>
            <a:endParaRPr lang="en-US" dirty="0"/>
          </a:p>
        </p:txBody>
      </p:sp>
      <p:sp>
        <p:nvSpPr>
          <p:cNvPr id="3" name="Content Placeholder 2"/>
          <p:cNvSpPr>
            <a:spLocks noGrp="1"/>
          </p:cNvSpPr>
          <p:nvPr>
            <p:ph idx="1"/>
          </p:nvPr>
        </p:nvSpPr>
        <p:spPr/>
        <p:txBody>
          <a:bodyPr/>
          <a:lstStyle/>
          <a:p>
            <a:r>
              <a:rPr lang="en-US" dirty="0" smtClean="0"/>
              <a:t>Authors</a:t>
            </a:r>
          </a:p>
          <a:p>
            <a:pPr lvl="1"/>
            <a:r>
              <a:rPr lang="en-US" dirty="0" smtClean="0"/>
              <a:t>Jane Austen</a:t>
            </a:r>
          </a:p>
          <a:p>
            <a:pPr lvl="1"/>
            <a:r>
              <a:rPr lang="en-US" dirty="0" smtClean="0"/>
              <a:t>Louisa May Alcott </a:t>
            </a:r>
          </a:p>
          <a:p>
            <a:r>
              <a:rPr lang="en-US" dirty="0" smtClean="0"/>
              <a:t>Nurse</a:t>
            </a:r>
          </a:p>
          <a:p>
            <a:pPr lvl="1"/>
            <a:r>
              <a:rPr lang="en-US" dirty="0" smtClean="0"/>
              <a:t>Florence Nightingale </a:t>
            </a:r>
          </a:p>
          <a:p>
            <a:endParaRPr lang="en-US" dirty="0"/>
          </a:p>
        </p:txBody>
      </p:sp>
    </p:spTree>
    <p:extLst>
      <p:ext uri="{BB962C8B-B14F-4D97-AF65-F5344CB8AC3E}">
        <p14:creationId xmlns:p14="http://schemas.microsoft.com/office/powerpoint/2010/main" val="517602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Josephine Butler </a:t>
            </a:r>
            <a:endParaRPr lang="en-US" dirty="0"/>
          </a:p>
        </p:txBody>
      </p:sp>
      <p:sp>
        <p:nvSpPr>
          <p:cNvPr id="3" name="Content Placeholder 2"/>
          <p:cNvSpPr>
            <a:spLocks noGrp="1"/>
          </p:cNvSpPr>
          <p:nvPr>
            <p:ph idx="1"/>
          </p:nvPr>
        </p:nvSpPr>
        <p:spPr/>
        <p:txBody>
          <a:bodyPr/>
          <a:lstStyle/>
          <a:p>
            <a:r>
              <a:rPr lang="en-US" dirty="0" smtClean="0"/>
              <a:t>Organized a campaign to get repeal (delete) the Contagious Diseases Acts (1864)</a:t>
            </a:r>
          </a:p>
          <a:p>
            <a:pPr lvl="1"/>
            <a:r>
              <a:rPr lang="en-US" dirty="0" smtClean="0"/>
              <a:t>Argument: arresting &amp; imprisoning women (prostitutes) for STDs, but not men </a:t>
            </a:r>
          </a:p>
          <a:p>
            <a:pPr lvl="1"/>
            <a:r>
              <a:rPr lang="en-US" dirty="0" smtClean="0"/>
              <a:t>Sexual double standard </a:t>
            </a:r>
            <a:endParaRPr lang="en-US" dirty="0"/>
          </a:p>
          <a:p>
            <a:pPr lvl="1"/>
            <a:r>
              <a:rPr lang="en-US" dirty="0" smtClean="0"/>
              <a:t>SHE WON! </a:t>
            </a:r>
          </a:p>
        </p:txBody>
      </p:sp>
    </p:spTree>
    <p:extLst>
      <p:ext uri="{BB962C8B-B14F-4D97-AF65-F5344CB8AC3E}">
        <p14:creationId xmlns:p14="http://schemas.microsoft.com/office/powerpoint/2010/main" val="2240013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Women’s Rights Conventions</a:t>
            </a:r>
            <a:endParaRPr lang="en-US" dirty="0"/>
          </a:p>
        </p:txBody>
      </p:sp>
      <p:sp>
        <p:nvSpPr>
          <p:cNvPr id="3" name="Content Placeholder 2"/>
          <p:cNvSpPr>
            <a:spLocks noGrp="1"/>
          </p:cNvSpPr>
          <p:nvPr>
            <p:ph idx="1"/>
          </p:nvPr>
        </p:nvSpPr>
        <p:spPr/>
        <p:txBody>
          <a:bodyPr>
            <a:normAutofit/>
          </a:bodyPr>
          <a:lstStyle/>
          <a:p>
            <a:r>
              <a:rPr lang="en-US" dirty="0" smtClean="0"/>
              <a:t>Seneca Falls &amp; </a:t>
            </a:r>
            <a:r>
              <a:rPr lang="en-US" i="1" dirty="0" smtClean="0"/>
              <a:t>the</a:t>
            </a:r>
            <a:r>
              <a:rPr lang="en-US" dirty="0" smtClean="0"/>
              <a:t> </a:t>
            </a:r>
            <a:r>
              <a:rPr lang="en-US" i="1" dirty="0" smtClean="0"/>
              <a:t>Declaration of Sentiments</a:t>
            </a:r>
            <a:endParaRPr lang="en-US" dirty="0" smtClean="0"/>
          </a:p>
          <a:p>
            <a:pPr lvl="1"/>
            <a:r>
              <a:rPr lang="en-US" dirty="0" smtClean="0"/>
              <a:t>Elizabeth Cady Stanton</a:t>
            </a:r>
          </a:p>
          <a:p>
            <a:pPr lvl="1"/>
            <a:r>
              <a:rPr lang="en-US" dirty="0" err="1" smtClean="0"/>
              <a:t>Lucretia</a:t>
            </a:r>
            <a:r>
              <a:rPr lang="en-US" dirty="0" smtClean="0"/>
              <a:t> Mott </a:t>
            </a:r>
          </a:p>
          <a:p>
            <a:pPr marL="411480" lvl="1" indent="0">
              <a:buNone/>
            </a:pPr>
            <a:endParaRPr lang="en-US" dirty="0" smtClean="0"/>
          </a:p>
          <a:p>
            <a:r>
              <a:rPr lang="en-US" dirty="0" smtClean="0"/>
              <a:t>“</a:t>
            </a:r>
            <a:r>
              <a:rPr lang="en-US" dirty="0" err="1" smtClean="0"/>
              <a:t>Ain’t</a:t>
            </a:r>
            <a:r>
              <a:rPr lang="en-US" dirty="0" smtClean="0"/>
              <a:t> I a Woman?” </a:t>
            </a:r>
          </a:p>
          <a:p>
            <a:pPr lvl="1"/>
            <a:r>
              <a:rPr lang="en-US" dirty="0"/>
              <a:t>Sojourner Truth </a:t>
            </a:r>
            <a:endParaRPr lang="en-US" dirty="0" smtClean="0"/>
          </a:p>
          <a:p>
            <a:pPr lvl="1"/>
            <a:endParaRPr lang="en-US" dirty="0" smtClean="0"/>
          </a:p>
          <a:p>
            <a:r>
              <a:rPr lang="en-US" dirty="0" smtClean="0"/>
              <a:t>More women  </a:t>
            </a:r>
          </a:p>
          <a:p>
            <a:pPr lvl="1"/>
            <a:r>
              <a:rPr lang="en-US" dirty="0" smtClean="0"/>
              <a:t>Lucy Stone </a:t>
            </a:r>
          </a:p>
          <a:p>
            <a:pPr lvl="1"/>
            <a:r>
              <a:rPr lang="en-US" dirty="0" smtClean="0"/>
              <a:t>Susan B. Anthony </a:t>
            </a:r>
          </a:p>
        </p:txBody>
      </p:sp>
    </p:spTree>
    <p:extLst>
      <p:ext uri="{BB962C8B-B14F-4D97-AF65-F5344CB8AC3E}">
        <p14:creationId xmlns:p14="http://schemas.microsoft.com/office/powerpoint/2010/main" val="4275218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baseline="30000" dirty="0" smtClean="0"/>
              <a:t>nd</a:t>
            </a:r>
            <a:r>
              <a:rPr lang="en-US" dirty="0" smtClean="0"/>
              <a:t> Wave</a:t>
            </a:r>
            <a:endParaRPr lang="en-US" dirty="0"/>
          </a:p>
        </p:txBody>
      </p:sp>
      <p:sp>
        <p:nvSpPr>
          <p:cNvPr id="3" name="Content Placeholder 2"/>
          <p:cNvSpPr>
            <a:spLocks noGrp="1"/>
          </p:cNvSpPr>
          <p:nvPr>
            <p:ph idx="1"/>
          </p:nvPr>
        </p:nvSpPr>
        <p:spPr/>
        <p:txBody>
          <a:bodyPr/>
          <a:lstStyle/>
          <a:p>
            <a:r>
              <a:rPr lang="en-US" dirty="0" smtClean="0"/>
              <a:t>1960’s-1980’s </a:t>
            </a:r>
          </a:p>
          <a:p>
            <a:r>
              <a:rPr lang="en-US" dirty="0" smtClean="0"/>
              <a:t>Cultural inequalities &amp; role of women in society</a:t>
            </a:r>
          </a:p>
          <a:p>
            <a:endParaRPr lang="en-US" dirty="0"/>
          </a:p>
        </p:txBody>
      </p:sp>
    </p:spTree>
    <p:extLst>
      <p:ext uri="{BB962C8B-B14F-4D97-AF65-F5344CB8AC3E}">
        <p14:creationId xmlns:p14="http://schemas.microsoft.com/office/powerpoint/2010/main" val="1851690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Writings  </a:t>
            </a:r>
            <a:endParaRPr lang="en-US" dirty="0"/>
          </a:p>
        </p:txBody>
      </p:sp>
      <p:sp>
        <p:nvSpPr>
          <p:cNvPr id="3" name="Content Placeholder 2"/>
          <p:cNvSpPr>
            <a:spLocks noGrp="1"/>
          </p:cNvSpPr>
          <p:nvPr>
            <p:ph idx="1"/>
          </p:nvPr>
        </p:nvSpPr>
        <p:spPr/>
        <p:txBody>
          <a:bodyPr>
            <a:normAutofit/>
          </a:bodyPr>
          <a:lstStyle/>
          <a:p>
            <a:r>
              <a:rPr lang="en-US" dirty="0" smtClean="0"/>
              <a:t>Betty Friedan, </a:t>
            </a:r>
            <a:r>
              <a:rPr lang="en-US" i="1" dirty="0" smtClean="0"/>
              <a:t>The Feminine Mystique </a:t>
            </a:r>
            <a:r>
              <a:rPr lang="en-US" dirty="0" smtClean="0"/>
              <a:t>(1963)</a:t>
            </a:r>
            <a:endParaRPr lang="en-US" i="1" dirty="0" smtClean="0"/>
          </a:p>
          <a:p>
            <a:pPr lvl="1"/>
            <a:r>
              <a:rPr lang="en-US" dirty="0" smtClean="0"/>
              <a:t>Women need to get out of the house</a:t>
            </a:r>
          </a:p>
          <a:p>
            <a:pPr marL="411480" lvl="1" indent="0">
              <a:buNone/>
            </a:pPr>
            <a:r>
              <a:rPr lang="en-US" dirty="0" smtClean="0"/>
              <a:t> </a:t>
            </a:r>
          </a:p>
          <a:p>
            <a:r>
              <a:rPr lang="en-US" dirty="0" smtClean="0"/>
              <a:t>Simone de Beauvoir, </a:t>
            </a:r>
            <a:r>
              <a:rPr lang="en-US" i="1" dirty="0" smtClean="0"/>
              <a:t>The Second Sex </a:t>
            </a:r>
            <a:r>
              <a:rPr lang="en-US" dirty="0" smtClean="0"/>
              <a:t>(1949)</a:t>
            </a:r>
          </a:p>
          <a:p>
            <a:pPr lvl="1"/>
            <a:r>
              <a:rPr lang="en-US" dirty="0"/>
              <a:t>"One is not born, but rather becomes, a woman" </a:t>
            </a:r>
            <a:endParaRPr lang="en-US" dirty="0" smtClean="0"/>
          </a:p>
          <a:p>
            <a:pPr lvl="1"/>
            <a:r>
              <a:rPr lang="en-US" dirty="0" smtClean="0"/>
              <a:t>Social forces, not biological </a:t>
            </a:r>
          </a:p>
          <a:p>
            <a:pPr marL="411480" lvl="1" indent="0">
              <a:buNone/>
            </a:pPr>
            <a:endParaRPr lang="en-US" dirty="0" smtClean="0"/>
          </a:p>
          <a:p>
            <a:r>
              <a:rPr lang="en-US" dirty="0" smtClean="0"/>
              <a:t>Gloria Steinem, </a:t>
            </a:r>
            <a:r>
              <a:rPr lang="en-US" i="1" dirty="0" smtClean="0"/>
              <a:t>Ms. </a:t>
            </a:r>
            <a:r>
              <a:rPr lang="en-US" dirty="0" smtClean="0"/>
              <a:t>Magazine (1970) </a:t>
            </a:r>
          </a:p>
          <a:p>
            <a:pPr lvl="1"/>
            <a:r>
              <a:rPr lang="en-US" dirty="0" smtClean="0"/>
              <a:t>Men = Mr. </a:t>
            </a:r>
          </a:p>
          <a:p>
            <a:pPr lvl="1"/>
            <a:r>
              <a:rPr lang="en-US" dirty="0" smtClean="0"/>
              <a:t>Women = Miss or Mrs.  </a:t>
            </a:r>
            <a:endParaRPr lang="en-US" dirty="0"/>
          </a:p>
        </p:txBody>
      </p:sp>
    </p:spTree>
    <p:extLst>
      <p:ext uri="{BB962C8B-B14F-4D97-AF65-F5344CB8AC3E}">
        <p14:creationId xmlns:p14="http://schemas.microsoft.com/office/powerpoint/2010/main" val="28788812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30</TotalTime>
  <Words>925</Words>
  <Application>Microsoft Macintosh PowerPoint</Application>
  <PresentationFormat>On-screen Show (4:3)</PresentationFormat>
  <Paragraphs>124</Paragraphs>
  <Slides>21</Slides>
  <Notes>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Adjacency</vt:lpstr>
      <vt:lpstr>History of Feminism </vt:lpstr>
      <vt:lpstr>3 Waves </vt:lpstr>
      <vt:lpstr>1st Wave </vt:lpstr>
      <vt:lpstr>Mary Wollstonecraft </vt:lpstr>
      <vt:lpstr>Feminists in their Work </vt:lpstr>
      <vt:lpstr>Josephine Butler </vt:lpstr>
      <vt:lpstr>Women’s Rights Conventions</vt:lpstr>
      <vt:lpstr>2nd Wave</vt:lpstr>
      <vt:lpstr>Writings  </vt:lpstr>
      <vt:lpstr>“Bra Burning” </vt:lpstr>
      <vt:lpstr>Equal Rights Amendment </vt:lpstr>
      <vt:lpstr>Pornography </vt:lpstr>
      <vt:lpstr>3rd Wave </vt:lpstr>
      <vt:lpstr>Reject the gender binary </vt:lpstr>
      <vt:lpstr>“Reclaiming” Offensive Terms </vt:lpstr>
      <vt:lpstr>Workplace Issues </vt:lpstr>
      <vt:lpstr>Global Issues </vt:lpstr>
      <vt:lpstr>Vagina Monologues </vt:lpstr>
      <vt:lpstr>Homework for Wednesdays</vt:lpstr>
      <vt:lpstr>A Guy’s Guide to Feminism </vt:lpstr>
      <vt:lpstr>A Guy’s Guide to Feminism </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Feminism </dc:title>
  <dc:subject/>
  <dc:creator>Lindsay Lyons</dc:creator>
  <cp:keywords/>
  <dc:description/>
  <cp:lastModifiedBy>Lindsay Lyons</cp:lastModifiedBy>
  <cp:revision>4</cp:revision>
  <dcterms:created xsi:type="dcterms:W3CDTF">2013-02-03T17:12:43Z</dcterms:created>
  <dcterms:modified xsi:type="dcterms:W3CDTF">2013-02-06T21:29:49Z</dcterms:modified>
  <cp:category/>
</cp:coreProperties>
</file>