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7" r:id="rId3"/>
    <p:sldId id="266" r:id="rId4"/>
    <p:sldId id="267" r:id="rId5"/>
    <p:sldId id="258" r:id="rId6"/>
    <p:sldId id="268" r:id="rId7"/>
    <p:sldId id="269" r:id="rId8"/>
    <p:sldId id="259" r:id="rId9"/>
    <p:sldId id="270" r:id="rId10"/>
    <p:sldId id="271" r:id="rId11"/>
    <p:sldId id="260" r:id="rId12"/>
    <p:sldId id="272" r:id="rId13"/>
    <p:sldId id="273" r:id="rId14"/>
    <p:sldId id="261" r:id="rId15"/>
    <p:sldId id="274" r:id="rId16"/>
    <p:sldId id="275" r:id="rId17"/>
    <p:sldId id="262" r:id="rId18"/>
    <p:sldId id="276" r:id="rId19"/>
    <p:sldId id="277" r:id="rId20"/>
    <p:sldId id="263" r:id="rId21"/>
    <p:sldId id="278" r:id="rId22"/>
    <p:sldId id="279" r:id="rId23"/>
    <p:sldId id="264" r:id="rId24"/>
    <p:sldId id="280" r:id="rId25"/>
    <p:sldId id="281" r:id="rId26"/>
    <p:sldId id="265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10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272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613ED-B1D3-A548-B1B0-86458B5BB940}" type="datetimeFigureOut">
              <a:rPr lang="en-US" smtClean="0"/>
              <a:t>8/18/14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2EE18-7695-6347-9D36-3B5C1F42E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78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www.cdc.gov</a:t>
            </a:r>
            <a:r>
              <a:rPr lang="en-US" dirty="0" smtClean="0"/>
              <a:t>/</a:t>
            </a:r>
            <a:r>
              <a:rPr lang="en-US" dirty="0" err="1" smtClean="0"/>
              <a:t>teenpregnancy</a:t>
            </a:r>
            <a:r>
              <a:rPr lang="en-US" dirty="0" smtClean="0"/>
              <a:t>/</a:t>
            </a:r>
            <a:r>
              <a:rPr lang="en-US" dirty="0" err="1" smtClean="0"/>
              <a:t>aboutteenpreg.htm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2EE18-7695-6347-9D36-3B5C1F42E8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639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www.americanprogress.org</a:t>
            </a:r>
            <a:r>
              <a:rPr lang="en-US" dirty="0" smtClean="0"/>
              <a:t>/issues/labor/news/2013/04/09/59658/what-causes-the-gender-wage-gap/ </a:t>
            </a:r>
          </a:p>
          <a:p>
            <a:endParaRPr lang="en-US" dirty="0" smtClean="0"/>
          </a:p>
          <a:p>
            <a:r>
              <a:rPr lang="en-US" dirty="0" smtClean="0"/>
              <a:t>http://</a:t>
            </a:r>
            <a:r>
              <a:rPr lang="en-US" dirty="0" err="1" smtClean="0"/>
              <a:t>thinkprogress.org</a:t>
            </a:r>
            <a:r>
              <a:rPr lang="en-US" dirty="0" smtClean="0"/>
              <a:t>/economy/2013/04/09/1842001/the-10-jobs-with-the-biggest-gender-wage-gap/?mobile=</a:t>
            </a:r>
            <a:r>
              <a:rPr lang="en-US" dirty="0" err="1" smtClean="0"/>
              <a:t>nc</a:t>
            </a:r>
            <a:endParaRPr lang="en-US" dirty="0" smtClean="0"/>
          </a:p>
          <a:p>
            <a:r>
              <a:rPr lang="en-US" dirty="0" smtClean="0"/>
              <a:t>Insurance sales</a:t>
            </a:r>
            <a:r>
              <a:rPr lang="en-US" baseline="0" dirty="0" smtClean="0"/>
              <a:t> – Flo </a:t>
            </a:r>
          </a:p>
          <a:p>
            <a:endParaRPr lang="en-US" baseline="0" dirty="0" smtClean="0"/>
          </a:p>
          <a:p>
            <a:r>
              <a:rPr lang="en-US" dirty="0" smtClean="0"/>
              <a:t>http://</a:t>
            </a:r>
            <a:r>
              <a:rPr lang="en-US" dirty="0" err="1" smtClean="0"/>
              <a:t>www.nytimes.com</a:t>
            </a:r>
            <a:r>
              <a:rPr lang="en-US" dirty="0" smtClean="0"/>
              <a:t>/2012/12/16/business/</a:t>
            </a:r>
            <a:r>
              <a:rPr lang="en-US" dirty="0" err="1" smtClean="0"/>
              <a:t>to-solve-the-gender-wage-gap-learn-to-speak-up.html?pagewanted</a:t>
            </a:r>
            <a:r>
              <a:rPr lang="en-US" dirty="0" smtClean="0"/>
              <a:t>=</a:t>
            </a:r>
            <a:r>
              <a:rPr lang="en-US" dirty="0" err="1" smtClean="0"/>
              <a:t>all&amp;_r</a:t>
            </a:r>
            <a:r>
              <a:rPr lang="en-US" dirty="0" smtClean="0"/>
              <a:t>=0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2EE18-7695-6347-9D36-3B5C1F42E89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8953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www.americanprogress.org</a:t>
            </a:r>
            <a:r>
              <a:rPr lang="en-US" dirty="0" smtClean="0"/>
              <a:t>/issues/labor/news/2013/04/09/59658/what-causes-the-gender-wage-gap/ </a:t>
            </a:r>
          </a:p>
          <a:p>
            <a:endParaRPr lang="en-US" dirty="0" smtClean="0"/>
          </a:p>
          <a:p>
            <a:r>
              <a:rPr lang="en-US" dirty="0" smtClean="0"/>
              <a:t>http://</a:t>
            </a:r>
            <a:r>
              <a:rPr lang="en-US" dirty="0" err="1" smtClean="0"/>
              <a:t>www.huffingtonpost.com</a:t>
            </a:r>
            <a:r>
              <a:rPr lang="en-US" dirty="0" smtClean="0"/>
              <a:t>/2012/10/24/gender-wage-gap-economic-stimulus_n_2007588.html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2EE18-7695-6347-9D36-3B5C1F42E89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6567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www.nytimes.com</a:t>
            </a:r>
            <a:r>
              <a:rPr lang="en-US" dirty="0" smtClean="0"/>
              <a:t>/2012/12/16/business/</a:t>
            </a:r>
            <a:r>
              <a:rPr lang="en-US" dirty="0" err="1" smtClean="0"/>
              <a:t>to-solve-the-gender-wage-gap-learn-to-speak-up.html?pagewanted</a:t>
            </a:r>
            <a:r>
              <a:rPr lang="en-US" dirty="0" smtClean="0"/>
              <a:t>=</a:t>
            </a:r>
            <a:r>
              <a:rPr lang="en-US" dirty="0" err="1" smtClean="0"/>
              <a:t>all&amp;_r</a:t>
            </a:r>
            <a:r>
              <a:rPr lang="en-US" dirty="0" smtClean="0"/>
              <a:t>=0</a:t>
            </a:r>
          </a:p>
          <a:p>
            <a:endParaRPr lang="en-US" dirty="0" smtClean="0"/>
          </a:p>
          <a:p>
            <a:r>
              <a:rPr lang="en-US" dirty="0" smtClean="0"/>
              <a:t>http://</a:t>
            </a:r>
            <a:r>
              <a:rPr lang="en-US" dirty="0" err="1" smtClean="0"/>
              <a:t>www.thenation.com</a:t>
            </a:r>
            <a:r>
              <a:rPr lang="en-US" dirty="0" smtClean="0"/>
              <a:t>/blog/167423/how-close-gender-wage-gap-just-seven-easy-steps </a:t>
            </a:r>
          </a:p>
          <a:p>
            <a:endParaRPr lang="en-US" dirty="0" smtClean="0"/>
          </a:p>
          <a:p>
            <a:r>
              <a:rPr lang="en-US" dirty="0" smtClean="0"/>
              <a:t>http://</a:t>
            </a:r>
            <a:r>
              <a:rPr lang="en-US" dirty="0" err="1" smtClean="0"/>
              <a:t>www.govtrack.us</a:t>
            </a:r>
            <a:r>
              <a:rPr lang="en-US" dirty="0" smtClean="0"/>
              <a:t>/congress/bills/113/s84/text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2EE18-7695-6347-9D36-3B5C1F42E89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7999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www.un.org</a:t>
            </a:r>
            <a:r>
              <a:rPr lang="en-US" dirty="0" smtClean="0"/>
              <a:t>/</a:t>
            </a:r>
            <a:r>
              <a:rPr lang="en-US" dirty="0" err="1" smtClean="0"/>
              <a:t>womenwatch</a:t>
            </a:r>
            <a:r>
              <a:rPr lang="en-US" dirty="0" smtClean="0"/>
              <a:t>/</a:t>
            </a:r>
            <a:r>
              <a:rPr lang="en-US" dirty="0" err="1" smtClean="0"/>
              <a:t>daw</a:t>
            </a:r>
            <a:r>
              <a:rPr lang="en-US" dirty="0" smtClean="0"/>
              <a:t>/</a:t>
            </a:r>
            <a:r>
              <a:rPr lang="en-US" dirty="0" err="1" smtClean="0"/>
              <a:t>followup</a:t>
            </a:r>
            <a:r>
              <a:rPr lang="en-US" dirty="0" smtClean="0"/>
              <a:t>/session/</a:t>
            </a:r>
            <a:r>
              <a:rPr lang="en-US" dirty="0" err="1" smtClean="0"/>
              <a:t>presskit</a:t>
            </a:r>
            <a:r>
              <a:rPr lang="en-US" dirty="0" smtClean="0"/>
              <a:t>/fs1.htm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2EE18-7695-6347-9D36-3B5C1F42E89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527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www.un.org</a:t>
            </a:r>
            <a:r>
              <a:rPr lang="en-US" dirty="0" smtClean="0"/>
              <a:t>/</a:t>
            </a:r>
            <a:r>
              <a:rPr lang="en-US" dirty="0" err="1" smtClean="0"/>
              <a:t>womenwatch</a:t>
            </a:r>
            <a:r>
              <a:rPr lang="en-US" dirty="0" smtClean="0"/>
              <a:t>/</a:t>
            </a:r>
            <a:r>
              <a:rPr lang="en-US" dirty="0" err="1" smtClean="0"/>
              <a:t>daw</a:t>
            </a:r>
            <a:r>
              <a:rPr lang="en-US" dirty="0" smtClean="0"/>
              <a:t>/</a:t>
            </a:r>
            <a:r>
              <a:rPr lang="en-US" dirty="0" err="1" smtClean="0"/>
              <a:t>followup</a:t>
            </a:r>
            <a:r>
              <a:rPr lang="en-US" dirty="0" smtClean="0"/>
              <a:t>/session/</a:t>
            </a:r>
            <a:r>
              <a:rPr lang="en-US" dirty="0" err="1" smtClean="0"/>
              <a:t>presskit</a:t>
            </a:r>
            <a:r>
              <a:rPr lang="en-US" dirty="0" smtClean="0"/>
              <a:t>/fs1.htm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2EE18-7695-6347-9D36-3B5C1F42E89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108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www.un.org</a:t>
            </a:r>
            <a:r>
              <a:rPr lang="en-US" dirty="0" smtClean="0"/>
              <a:t>/</a:t>
            </a:r>
            <a:r>
              <a:rPr lang="en-US" dirty="0" err="1" smtClean="0"/>
              <a:t>womenwatch</a:t>
            </a:r>
            <a:r>
              <a:rPr lang="en-US" dirty="0" smtClean="0"/>
              <a:t>/</a:t>
            </a:r>
            <a:r>
              <a:rPr lang="en-US" dirty="0" err="1" smtClean="0"/>
              <a:t>daw</a:t>
            </a:r>
            <a:r>
              <a:rPr lang="en-US" dirty="0" smtClean="0"/>
              <a:t>/</a:t>
            </a:r>
            <a:r>
              <a:rPr lang="en-US" dirty="0" err="1" smtClean="0"/>
              <a:t>followup</a:t>
            </a:r>
            <a:r>
              <a:rPr lang="en-US" dirty="0" smtClean="0"/>
              <a:t>/session/</a:t>
            </a:r>
            <a:r>
              <a:rPr lang="en-US" dirty="0" err="1" smtClean="0"/>
              <a:t>presskit</a:t>
            </a:r>
            <a:r>
              <a:rPr lang="en-US" dirty="0" smtClean="0"/>
              <a:t>/fs1.htm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2EE18-7695-6347-9D36-3B5C1F42E89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990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www.globalissues.org</a:t>
            </a:r>
            <a:r>
              <a:rPr lang="en-US" dirty="0" smtClean="0"/>
              <a:t>/article/166/</a:t>
            </a:r>
            <a:r>
              <a:rPr lang="en-US" dirty="0" err="1" smtClean="0"/>
              <a:t>womens</a:t>
            </a:r>
            <a:r>
              <a:rPr lang="en-US" dirty="0" smtClean="0"/>
              <a:t>-rights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2EE18-7695-6347-9D36-3B5C1F42E89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2026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www.nytimes.com</a:t>
            </a:r>
            <a:r>
              <a:rPr lang="en-US" dirty="0" smtClean="0"/>
              <a:t>/</a:t>
            </a:r>
            <a:r>
              <a:rPr lang="en-US" dirty="0" err="1" smtClean="0"/>
              <a:t>roomfordebate</a:t>
            </a:r>
            <a:r>
              <a:rPr lang="en-US" dirty="0" smtClean="0"/>
              <a:t>/2013/04/24/is-the-hijab-worth-fighting-over/the-arrogance-of-ignoring-</a:t>
            </a:r>
            <a:r>
              <a:rPr lang="en-US" dirty="0" err="1" smtClean="0"/>
              <a:t>muslim</a:t>
            </a:r>
            <a:r>
              <a:rPr lang="en-US" dirty="0" smtClean="0"/>
              <a:t>-feminism</a:t>
            </a:r>
          </a:p>
          <a:p>
            <a:endParaRPr lang="en-US" dirty="0" smtClean="0"/>
          </a:p>
          <a:p>
            <a:r>
              <a:rPr lang="en-US" dirty="0" smtClean="0"/>
              <a:t>http://</a:t>
            </a:r>
            <a:r>
              <a:rPr lang="en-US" dirty="0" err="1" smtClean="0"/>
              <a:t>www.bridgew.edu</a:t>
            </a:r>
            <a:r>
              <a:rPr lang="en-US" dirty="0" smtClean="0"/>
              <a:t>/</a:t>
            </a:r>
            <a:r>
              <a:rPr lang="en-US" dirty="0" err="1" smtClean="0"/>
              <a:t>soas</a:t>
            </a:r>
            <a:r>
              <a:rPr lang="en-US" dirty="0" smtClean="0"/>
              <a:t>/</a:t>
            </a:r>
            <a:r>
              <a:rPr lang="en-US" dirty="0" err="1" smtClean="0"/>
              <a:t>jiws</a:t>
            </a:r>
            <a:r>
              <a:rPr lang="en-US" dirty="0" smtClean="0"/>
              <a:t>/mar04/</a:t>
            </a:r>
            <a:r>
              <a:rPr lang="en-US" dirty="0" err="1" smtClean="0"/>
              <a:t>chopra.pdf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2EE18-7695-6347-9D36-3B5C1F42E89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974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</a:t>
            </a:r>
            <a:r>
              <a:rPr lang="en-US" dirty="0" err="1" smtClean="0"/>
              <a:t>www.nytimes.com</a:t>
            </a:r>
            <a:r>
              <a:rPr lang="en-US" dirty="0" smtClean="0"/>
              <a:t>/</a:t>
            </a:r>
            <a:r>
              <a:rPr lang="en-US" dirty="0" err="1" smtClean="0"/>
              <a:t>roomfordebate</a:t>
            </a:r>
            <a:r>
              <a:rPr lang="en-US" dirty="0" smtClean="0"/>
              <a:t>/2013/04/24/is-the-hijab-worth-fighting-over/the-arrogance-of-ignoring-</a:t>
            </a:r>
            <a:r>
              <a:rPr lang="en-US" dirty="0" err="1" smtClean="0"/>
              <a:t>muslim</a:t>
            </a:r>
            <a:r>
              <a:rPr lang="en-US" dirty="0" smtClean="0"/>
              <a:t>-feminism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http://</a:t>
            </a:r>
            <a:r>
              <a:rPr lang="en-US" dirty="0" err="1" smtClean="0"/>
              <a:t>www.bridgew.edu</a:t>
            </a:r>
            <a:r>
              <a:rPr lang="en-US" dirty="0" smtClean="0"/>
              <a:t>/</a:t>
            </a:r>
            <a:r>
              <a:rPr lang="en-US" dirty="0" err="1" smtClean="0"/>
              <a:t>soas</a:t>
            </a:r>
            <a:r>
              <a:rPr lang="en-US" dirty="0" smtClean="0"/>
              <a:t>/</a:t>
            </a:r>
            <a:r>
              <a:rPr lang="en-US" dirty="0" err="1" smtClean="0"/>
              <a:t>jiws</a:t>
            </a:r>
            <a:r>
              <a:rPr lang="en-US" dirty="0" smtClean="0"/>
              <a:t>/mar04/</a:t>
            </a:r>
            <a:r>
              <a:rPr lang="en-US" dirty="0" err="1" smtClean="0"/>
              <a:t>chopra.pdf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2EE18-7695-6347-9D36-3B5C1F42E89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7156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www.ocf.berkeley.edu</a:t>
            </a:r>
            <a:r>
              <a:rPr lang="en-US" dirty="0" smtClean="0"/>
              <a:t>/~</a:t>
            </a:r>
            <a:r>
              <a:rPr lang="en-US" dirty="0" err="1" smtClean="0"/>
              <a:t>geneq</a:t>
            </a:r>
            <a:r>
              <a:rPr lang="en-US" dirty="0" smtClean="0"/>
              <a:t>/docs/</a:t>
            </a:r>
            <a:r>
              <a:rPr lang="en-US" dirty="0" err="1" smtClean="0"/>
              <a:t>infoSheets</a:t>
            </a:r>
            <a:r>
              <a:rPr lang="en-US" dirty="0" smtClean="0"/>
              <a:t>/</a:t>
            </a:r>
            <a:r>
              <a:rPr lang="en-US" dirty="0" err="1" smtClean="0"/>
              <a:t>SexismInfosheet.pdf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2EE18-7695-6347-9D36-3B5C1F42E89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185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www.cdc.gov</a:t>
            </a:r>
            <a:r>
              <a:rPr lang="en-US" dirty="0" smtClean="0"/>
              <a:t>/</a:t>
            </a:r>
            <a:r>
              <a:rPr lang="en-US" dirty="0" err="1" smtClean="0"/>
              <a:t>teenpregnancy</a:t>
            </a:r>
            <a:r>
              <a:rPr lang="en-US" dirty="0" smtClean="0"/>
              <a:t>/</a:t>
            </a:r>
            <a:r>
              <a:rPr lang="en-US" dirty="0" err="1" smtClean="0"/>
              <a:t>aboutteenpreg.htm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2EE18-7695-6347-9D36-3B5C1F42E8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542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www.ocf.berkeley.edu</a:t>
            </a:r>
            <a:r>
              <a:rPr lang="en-US" dirty="0" smtClean="0"/>
              <a:t>/~</a:t>
            </a:r>
            <a:r>
              <a:rPr lang="en-US" dirty="0" err="1" smtClean="0"/>
              <a:t>geneq</a:t>
            </a:r>
            <a:r>
              <a:rPr lang="en-US" dirty="0" smtClean="0"/>
              <a:t>/docs/</a:t>
            </a:r>
            <a:r>
              <a:rPr lang="en-US" dirty="0" err="1" smtClean="0"/>
              <a:t>infoSheets</a:t>
            </a:r>
            <a:r>
              <a:rPr lang="en-US" dirty="0" smtClean="0"/>
              <a:t>/</a:t>
            </a:r>
            <a:r>
              <a:rPr lang="en-US" dirty="0" err="1" smtClean="0"/>
              <a:t>SexismInfosheet.pdf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2EE18-7695-6347-9D36-3B5C1F42E89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1406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www.ocf.berkeley.edu</a:t>
            </a:r>
            <a:r>
              <a:rPr lang="en-US" dirty="0" smtClean="0"/>
              <a:t>/~</a:t>
            </a:r>
            <a:r>
              <a:rPr lang="en-US" dirty="0" err="1" smtClean="0"/>
              <a:t>geneq</a:t>
            </a:r>
            <a:r>
              <a:rPr lang="en-US" dirty="0" smtClean="0"/>
              <a:t>/docs/</a:t>
            </a:r>
            <a:r>
              <a:rPr lang="en-US" dirty="0" err="1" smtClean="0"/>
              <a:t>infoSheets</a:t>
            </a:r>
            <a:r>
              <a:rPr lang="en-US" dirty="0" smtClean="0"/>
              <a:t>/</a:t>
            </a:r>
            <a:r>
              <a:rPr lang="en-US" dirty="0" err="1" smtClean="0"/>
              <a:t>SexismInfosheet.pdf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</a:t>
            </a:r>
            <a:r>
              <a:rPr lang="en-US" dirty="0" err="1" smtClean="0"/>
              <a:t>stopsexistremarks.org</a:t>
            </a:r>
            <a:r>
              <a:rPr lang="en-US" dirty="0" smtClean="0"/>
              <a:t>/creating-change-in-the-media/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2EE18-7695-6347-9D36-3B5C1F42E89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1711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www.dosomething.org</a:t>
            </a:r>
            <a:r>
              <a:rPr lang="en-US" dirty="0" smtClean="0"/>
              <a:t>/</a:t>
            </a:r>
            <a:r>
              <a:rPr lang="en-US" dirty="0" err="1" smtClean="0"/>
              <a:t>tipsandtools</a:t>
            </a:r>
            <a:r>
              <a:rPr lang="en-US" dirty="0" smtClean="0"/>
              <a:t>/11-facts-about-teens-and-self-esteem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2EE18-7695-6347-9D36-3B5C1F42E89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4961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www.dosomething.org</a:t>
            </a:r>
            <a:r>
              <a:rPr lang="en-US" dirty="0" smtClean="0"/>
              <a:t>/</a:t>
            </a:r>
            <a:r>
              <a:rPr lang="en-US" dirty="0" err="1" smtClean="0"/>
              <a:t>tipsandtools</a:t>
            </a:r>
            <a:r>
              <a:rPr lang="en-US" dirty="0" smtClean="0"/>
              <a:t>/11-facts-about-teens-and-self-esteem</a:t>
            </a:r>
          </a:p>
          <a:p>
            <a:endParaRPr lang="en-US" dirty="0" smtClean="0"/>
          </a:p>
          <a:p>
            <a:r>
              <a:rPr lang="en-US" dirty="0" smtClean="0"/>
              <a:t>*Depression is the 2</a:t>
            </a:r>
            <a:r>
              <a:rPr lang="en-US" baseline="30000" dirty="0" smtClean="0"/>
              <a:t>nd</a:t>
            </a:r>
            <a:r>
              <a:rPr lang="en-US" dirty="0" smtClean="0"/>
              <a:t> leading cause of death amongst college students. </a:t>
            </a:r>
            <a:r>
              <a:rPr lang="en-US" smtClean="0"/>
              <a:t>– Chelsea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2EE18-7695-6347-9D36-3B5C1F42E89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4565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www.dosomething.org</a:t>
            </a:r>
            <a:r>
              <a:rPr lang="en-US" dirty="0" smtClean="0"/>
              <a:t>/</a:t>
            </a:r>
            <a:r>
              <a:rPr lang="en-US" dirty="0" err="1" smtClean="0"/>
              <a:t>tipsandtools</a:t>
            </a:r>
            <a:r>
              <a:rPr lang="en-US" dirty="0" smtClean="0"/>
              <a:t>/11-facts-about-teens-and-self-esteem</a:t>
            </a:r>
          </a:p>
          <a:p>
            <a:endParaRPr lang="en-US" dirty="0" smtClean="0"/>
          </a:p>
          <a:p>
            <a:r>
              <a:rPr lang="en-US" dirty="0" smtClean="0"/>
              <a:t>http://</a:t>
            </a:r>
            <a:r>
              <a:rPr lang="en-US" dirty="0" err="1" smtClean="0"/>
              <a:t>www.dosomething.org</a:t>
            </a:r>
            <a:r>
              <a:rPr lang="en-US" dirty="0" smtClean="0"/>
              <a:t>/cause/102/act-now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2EE18-7695-6347-9D36-3B5C1F42E89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4392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www.wcffoundation.org</a:t>
            </a:r>
            <a:r>
              <a:rPr lang="en-US" dirty="0" smtClean="0"/>
              <a:t>/pages/research/women-in-politics-</a:t>
            </a:r>
            <a:r>
              <a:rPr lang="en-US" dirty="0" err="1" smtClean="0"/>
              <a:t>statistics.html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2EE18-7695-6347-9D36-3B5C1F42E89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99030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www.wcffoundation.org</a:t>
            </a:r>
            <a:r>
              <a:rPr lang="en-US" dirty="0" smtClean="0"/>
              <a:t>/pages/research/women-in-politics-</a:t>
            </a:r>
            <a:r>
              <a:rPr lang="en-US" dirty="0" err="1" smtClean="0"/>
              <a:t>statistics.html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</a:t>
            </a:r>
            <a:r>
              <a:rPr lang="en-US" dirty="0" err="1" smtClean="0"/>
              <a:t>www.guardian.co.uk</a:t>
            </a:r>
            <a:r>
              <a:rPr lang="en-US" dirty="0" smtClean="0"/>
              <a:t>/</a:t>
            </a:r>
            <a:r>
              <a:rPr lang="en-US" dirty="0" err="1" smtClean="0"/>
              <a:t>commentisfree</a:t>
            </a:r>
            <a:r>
              <a:rPr lang="en-US" dirty="0" smtClean="0"/>
              <a:t>/2010/mar/24/women-politics-political-wives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2EE18-7695-6347-9D36-3B5C1F42E89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5939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www.guardian.co.uk</a:t>
            </a:r>
            <a:r>
              <a:rPr lang="en-US" dirty="0" smtClean="0"/>
              <a:t>/</a:t>
            </a:r>
            <a:r>
              <a:rPr lang="en-US" dirty="0" err="1" smtClean="0"/>
              <a:t>commentisfree</a:t>
            </a:r>
            <a:r>
              <a:rPr lang="en-US" dirty="0" smtClean="0"/>
              <a:t>/2010/mar/24/women-politics-political-wives</a:t>
            </a:r>
          </a:p>
          <a:p>
            <a:endParaRPr lang="en-US" dirty="0" smtClean="0"/>
          </a:p>
          <a:p>
            <a:r>
              <a:rPr lang="en-US" dirty="0" smtClean="0"/>
              <a:t>http://</a:t>
            </a:r>
            <a:r>
              <a:rPr lang="en-US" dirty="0" err="1" smtClean="0"/>
              <a:t>www.nytimes.com</a:t>
            </a:r>
            <a:r>
              <a:rPr lang="en-US" dirty="0" smtClean="0"/>
              <a:t>/2011/07/05/</a:t>
            </a:r>
            <a:r>
              <a:rPr lang="en-US" dirty="0" err="1" smtClean="0"/>
              <a:t>nyregion</a:t>
            </a:r>
            <a:r>
              <a:rPr lang="en-US" dirty="0" smtClean="0"/>
              <a:t>/</a:t>
            </a:r>
            <a:r>
              <a:rPr lang="en-US" dirty="0" err="1" smtClean="0"/>
              <a:t>gillibrand-wants-women-involved-in-politics.html?_r</a:t>
            </a:r>
            <a:r>
              <a:rPr lang="en-US" dirty="0" smtClean="0"/>
              <a:t>=0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2EE18-7695-6347-9D36-3B5C1F42E89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574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www.health.state.nm.us</a:t>
            </a:r>
            <a:r>
              <a:rPr lang="en-US" dirty="0" smtClean="0"/>
              <a:t>/</a:t>
            </a:r>
            <a:r>
              <a:rPr lang="en-US" dirty="0" err="1" smtClean="0"/>
              <a:t>phd</a:t>
            </a:r>
            <a:r>
              <a:rPr lang="en-US" dirty="0" smtClean="0"/>
              <a:t>/</a:t>
            </a:r>
            <a:r>
              <a:rPr lang="en-US" dirty="0" err="1" smtClean="0"/>
              <a:t>fp</a:t>
            </a:r>
            <a:r>
              <a:rPr lang="en-US" dirty="0" smtClean="0"/>
              <a:t>/</a:t>
            </a:r>
            <a:r>
              <a:rPr lang="en-US" dirty="0" err="1" smtClean="0"/>
              <a:t>teen_strategies.htm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2EE18-7695-6347-9D36-3B5C1F42E8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476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Domestically: http://</a:t>
            </a:r>
            <a:r>
              <a:rPr lang="en-US" dirty="0" err="1" smtClean="0"/>
              <a:t>www.cdc.gov</a:t>
            </a:r>
            <a:r>
              <a:rPr lang="en-US" dirty="0" smtClean="0"/>
              <a:t>/</a:t>
            </a:r>
            <a:r>
              <a:rPr lang="en-US" dirty="0" err="1" smtClean="0"/>
              <a:t>reproductivehealth</a:t>
            </a:r>
            <a:r>
              <a:rPr lang="en-US" dirty="0" smtClean="0"/>
              <a:t>/</a:t>
            </a:r>
            <a:r>
              <a:rPr lang="en-US" dirty="0" err="1" smtClean="0"/>
              <a:t>unintendedpregnancy</a:t>
            </a:r>
            <a:r>
              <a:rPr lang="en-US" dirty="0" smtClean="0"/>
              <a:t>/ </a:t>
            </a:r>
          </a:p>
          <a:p>
            <a:endParaRPr lang="en-US" dirty="0" smtClean="0"/>
          </a:p>
          <a:p>
            <a:r>
              <a:rPr lang="en-US" dirty="0" smtClean="0"/>
              <a:t>Internationally:</a:t>
            </a:r>
            <a:r>
              <a:rPr lang="en-US" baseline="0" dirty="0" smtClean="0"/>
              <a:t> http://</a:t>
            </a:r>
            <a:r>
              <a:rPr lang="en-US" baseline="0" dirty="0" err="1" smtClean="0"/>
              <a:t>www.popcouncil.org</a:t>
            </a:r>
            <a:r>
              <a:rPr lang="en-US" baseline="0" dirty="0" smtClean="0"/>
              <a:t>/</a:t>
            </a:r>
            <a:r>
              <a:rPr lang="en-US" baseline="0" dirty="0" err="1" smtClean="0"/>
              <a:t>pdfs</a:t>
            </a:r>
            <a:r>
              <a:rPr lang="en-US" baseline="0" dirty="0" smtClean="0"/>
              <a:t>/events/2012ICCR_Askew.pdf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2EE18-7695-6347-9D36-3B5C1F42E89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006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www.cdc.gov</a:t>
            </a:r>
            <a:r>
              <a:rPr lang="en-US" dirty="0" smtClean="0"/>
              <a:t>/</a:t>
            </a:r>
            <a:r>
              <a:rPr lang="en-US" dirty="0" err="1" smtClean="0"/>
              <a:t>reproductivehealth</a:t>
            </a:r>
            <a:r>
              <a:rPr lang="en-US" dirty="0" smtClean="0"/>
              <a:t>/</a:t>
            </a:r>
            <a:r>
              <a:rPr lang="en-US" dirty="0" err="1" smtClean="0"/>
              <a:t>unintendedpregnancy</a:t>
            </a:r>
            <a:r>
              <a:rPr lang="en-US" dirty="0" smtClean="0"/>
              <a:t>/ </a:t>
            </a:r>
          </a:p>
          <a:p>
            <a:endParaRPr lang="en-US" dirty="0" smtClean="0"/>
          </a:p>
          <a:p>
            <a:r>
              <a:rPr lang="en-US" dirty="0" smtClean="0"/>
              <a:t>http://</a:t>
            </a:r>
            <a:r>
              <a:rPr lang="en-US" dirty="0" err="1" smtClean="0"/>
              <a:t>www.ncbi.nlm.nih.gov</a:t>
            </a:r>
            <a:r>
              <a:rPr lang="en-US" dirty="0" smtClean="0"/>
              <a:t>/</a:t>
            </a:r>
            <a:r>
              <a:rPr lang="en-US" dirty="0" err="1" smtClean="0"/>
              <a:t>pubmed</a:t>
            </a:r>
            <a:r>
              <a:rPr lang="en-US" dirty="0" smtClean="0"/>
              <a:t>/9871381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2EE18-7695-6347-9D36-3B5C1F42E89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911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www.cdc.gov</a:t>
            </a:r>
            <a:r>
              <a:rPr lang="en-US" dirty="0" smtClean="0"/>
              <a:t>/</a:t>
            </a:r>
            <a:r>
              <a:rPr lang="en-US" dirty="0" err="1" smtClean="0"/>
              <a:t>reproductivehealth</a:t>
            </a:r>
            <a:r>
              <a:rPr lang="en-US" dirty="0" smtClean="0"/>
              <a:t>/</a:t>
            </a:r>
            <a:r>
              <a:rPr lang="en-US" dirty="0" err="1" smtClean="0"/>
              <a:t>unintendedpregnancy</a:t>
            </a:r>
            <a:r>
              <a:rPr lang="en-US" dirty="0" smtClean="0"/>
              <a:t>/ </a:t>
            </a:r>
          </a:p>
          <a:p>
            <a:endParaRPr lang="en-US" dirty="0" smtClean="0"/>
          </a:p>
          <a:p>
            <a:r>
              <a:rPr lang="en-US" dirty="0" smtClean="0"/>
              <a:t>http://</a:t>
            </a:r>
            <a:r>
              <a:rPr lang="en-US" dirty="0" err="1" smtClean="0"/>
              <a:t>www.ncbi.nlm.nih.gov</a:t>
            </a:r>
            <a:r>
              <a:rPr lang="en-US" dirty="0" smtClean="0"/>
              <a:t>/</a:t>
            </a:r>
            <a:r>
              <a:rPr lang="en-US" dirty="0" err="1" smtClean="0"/>
              <a:t>pubmed</a:t>
            </a:r>
            <a:r>
              <a:rPr lang="en-US" dirty="0" smtClean="0"/>
              <a:t>/9871381 (abstract) </a:t>
            </a:r>
          </a:p>
          <a:p>
            <a:endParaRPr lang="en-US" dirty="0" smtClean="0"/>
          </a:p>
          <a:p>
            <a:r>
              <a:rPr lang="en-US" dirty="0" err="1" smtClean="0"/>
              <a:t>Magaret</a:t>
            </a:r>
            <a:r>
              <a:rPr lang="en-US" dirty="0" smtClean="0"/>
              <a:t> Sanger said, "No women can call herself free who does not control her own body."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2EE18-7695-6347-9D36-3B5C1F42E89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952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www.rainn.org</a:t>
            </a:r>
            <a:r>
              <a:rPr lang="en-US" dirty="0" smtClean="0"/>
              <a:t>/get-information/statistics/frequency-of-sexual-assault </a:t>
            </a:r>
          </a:p>
          <a:p>
            <a:endParaRPr lang="en-US" dirty="0" smtClean="0"/>
          </a:p>
          <a:p>
            <a:r>
              <a:rPr lang="en-US" dirty="0" smtClean="0"/>
              <a:t>http://</a:t>
            </a:r>
            <a:r>
              <a:rPr lang="en-US" dirty="0" err="1" smtClean="0"/>
              <a:t>who.int</a:t>
            </a:r>
            <a:r>
              <a:rPr lang="en-US" dirty="0" smtClean="0"/>
              <a:t>/</a:t>
            </a:r>
            <a:r>
              <a:rPr lang="en-US" dirty="0" err="1" smtClean="0"/>
              <a:t>mediacentre</a:t>
            </a:r>
            <a:r>
              <a:rPr lang="en-US" dirty="0" smtClean="0"/>
              <a:t>/factsheets/fs239/en/</a:t>
            </a:r>
            <a:r>
              <a:rPr lang="en-US" dirty="0" err="1" smtClean="0"/>
              <a:t>index.html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2EE18-7695-6347-9D36-3B5C1F42E89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8533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who.int</a:t>
            </a:r>
            <a:r>
              <a:rPr lang="en-US" dirty="0" smtClean="0"/>
              <a:t>/</a:t>
            </a:r>
            <a:r>
              <a:rPr lang="en-US" dirty="0" err="1" smtClean="0"/>
              <a:t>mediacentre</a:t>
            </a:r>
            <a:r>
              <a:rPr lang="en-US" dirty="0" smtClean="0"/>
              <a:t>/factsheets/fs239/en/</a:t>
            </a:r>
            <a:r>
              <a:rPr lang="en-US" dirty="0" err="1" smtClean="0"/>
              <a:t>index.html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2EE18-7695-6347-9D36-3B5C1F42E89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0788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who.int</a:t>
            </a:r>
            <a:r>
              <a:rPr lang="en-US" dirty="0" smtClean="0"/>
              <a:t>/</a:t>
            </a:r>
            <a:r>
              <a:rPr lang="en-US" dirty="0" err="1" smtClean="0"/>
              <a:t>mediacentre</a:t>
            </a:r>
            <a:r>
              <a:rPr lang="en-US" dirty="0" smtClean="0"/>
              <a:t>/factsheets/fs239/en/</a:t>
            </a:r>
            <a:r>
              <a:rPr lang="en-US" dirty="0" err="1" smtClean="0"/>
              <a:t>index.html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2EE18-7695-6347-9D36-3B5C1F42E89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19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8/18/14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8/18/14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8/18/14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8/18/14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8/18/14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8/18/14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8/18/14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8/18/14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1115196-1C6F-4784-83AC-30756D8F10B3}" type="datetimeFigureOut">
              <a:rPr lang="en-US" smtClean="0"/>
              <a:t>8/18/14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8/18/14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8/18/14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8/18/14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8/18/14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8/18/14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8/18/14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Argumentative Essay Topics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Gender Studies </a:t>
            </a:r>
          </a:p>
          <a:p>
            <a:r>
              <a:rPr lang="en-US" dirty="0" smtClean="0"/>
              <a:t>Ms. Lyons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063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Violence against women: </a:t>
            </a:r>
            <a:r>
              <a:rPr lang="en-US" dirty="0" smtClean="0">
                <a:solidFill>
                  <a:srgbClr val="FF7F01"/>
                </a:solidFill>
              </a:rPr>
              <a:t>Solutions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79463" y="1949824"/>
            <a:ext cx="7583488" cy="443845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7F01"/>
                </a:solidFill>
              </a:rPr>
              <a:t>More research </a:t>
            </a:r>
            <a:r>
              <a:rPr lang="en-US" dirty="0" smtClean="0"/>
              <a:t>is needed (few interventions have proven effective) </a:t>
            </a:r>
          </a:p>
          <a:p>
            <a:r>
              <a:rPr lang="en-US" dirty="0" smtClean="0">
                <a:solidFill>
                  <a:srgbClr val="FF7F01"/>
                </a:solidFill>
              </a:rPr>
              <a:t>School</a:t>
            </a:r>
            <a:r>
              <a:rPr lang="en-US" dirty="0" smtClean="0"/>
              <a:t>-based programs (proven in high income countries) </a:t>
            </a:r>
          </a:p>
          <a:p>
            <a:r>
              <a:rPr lang="en-US" dirty="0" smtClean="0">
                <a:solidFill>
                  <a:srgbClr val="FF7F01"/>
                </a:solidFill>
              </a:rPr>
              <a:t>Microfinance</a:t>
            </a:r>
            <a:r>
              <a:rPr lang="en-US" dirty="0" smtClean="0"/>
              <a:t> (lend money to women to start businesses) </a:t>
            </a:r>
          </a:p>
          <a:p>
            <a:r>
              <a:rPr lang="en-US" dirty="0" smtClean="0"/>
              <a:t>Communication within </a:t>
            </a:r>
            <a:r>
              <a:rPr lang="en-US" dirty="0" smtClean="0">
                <a:solidFill>
                  <a:srgbClr val="FF7F01"/>
                </a:solidFill>
              </a:rPr>
              <a:t>communities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>
                <a:solidFill>
                  <a:srgbClr val="FF7F01"/>
                </a:solidFill>
              </a:rPr>
              <a:t>Restrict</a:t>
            </a:r>
            <a:r>
              <a:rPr lang="en-US" dirty="0" smtClean="0"/>
              <a:t> access &amp; abuse of</a:t>
            </a:r>
            <a:r>
              <a:rPr lang="en-US" dirty="0" smtClean="0">
                <a:solidFill>
                  <a:srgbClr val="FF7F01"/>
                </a:solidFill>
              </a:rPr>
              <a:t> alcohol </a:t>
            </a:r>
          </a:p>
          <a:p>
            <a:r>
              <a:rPr lang="en-US" dirty="0" smtClean="0">
                <a:solidFill>
                  <a:srgbClr val="FF7F01"/>
                </a:solidFill>
              </a:rPr>
              <a:t>Change cultural </a:t>
            </a:r>
            <a:r>
              <a:rPr lang="en-US" dirty="0" smtClean="0"/>
              <a:t>gender norms </a:t>
            </a:r>
          </a:p>
          <a:p>
            <a:r>
              <a:rPr lang="en-US" dirty="0" smtClean="0"/>
              <a:t>Legislation (change the</a:t>
            </a:r>
            <a:r>
              <a:rPr lang="en-US" dirty="0" smtClean="0">
                <a:solidFill>
                  <a:srgbClr val="FF7F01"/>
                </a:solidFill>
              </a:rPr>
              <a:t> laws</a:t>
            </a:r>
            <a:r>
              <a:rPr lang="en-US" dirty="0" smtClean="0"/>
              <a:t>)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055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295833"/>
            <a:ext cx="7918723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TOPIC 4: </a:t>
            </a:r>
            <a:r>
              <a:rPr lang="en-US" dirty="0" smtClean="0">
                <a:solidFill>
                  <a:schemeClr val="accent1"/>
                </a:solidFill>
              </a:rPr>
              <a:t>How should the US fix the gender pay gap?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08552"/>
            <a:ext cx="7918722" cy="490103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Current Gap = </a:t>
            </a:r>
            <a:r>
              <a:rPr lang="en-US" dirty="0" smtClean="0">
                <a:solidFill>
                  <a:srgbClr val="FF7F01"/>
                </a:solidFill>
              </a:rPr>
              <a:t>23 cents </a:t>
            </a:r>
            <a:r>
              <a:rPr lang="en-US" dirty="0" smtClean="0">
                <a:solidFill>
                  <a:schemeClr val="tx1"/>
                </a:solidFill>
              </a:rPr>
              <a:t>(white women); </a:t>
            </a:r>
            <a:r>
              <a:rPr lang="en-US" dirty="0" smtClean="0">
                <a:solidFill>
                  <a:srgbClr val="FF7F01"/>
                </a:solidFill>
              </a:rPr>
              <a:t>31 cents </a:t>
            </a:r>
            <a:r>
              <a:rPr lang="en-US" dirty="0" smtClean="0">
                <a:solidFill>
                  <a:srgbClr val="103154"/>
                </a:solidFill>
              </a:rPr>
              <a:t>(black women)</a:t>
            </a:r>
            <a:r>
              <a:rPr lang="en-US" smtClean="0">
                <a:solidFill>
                  <a:srgbClr val="103154"/>
                </a:solidFill>
              </a:rPr>
              <a:t>; </a:t>
            </a:r>
            <a:r>
              <a:rPr lang="en-US" smtClean="0">
                <a:solidFill>
                  <a:srgbClr val="FF7F01"/>
                </a:solidFill>
              </a:rPr>
              <a:t>43</a:t>
            </a:r>
            <a:r>
              <a:rPr lang="en-US" smtClean="0">
                <a:solidFill>
                  <a:srgbClr val="FF7F01"/>
                </a:solidFill>
              </a:rPr>
              <a:t> </a:t>
            </a:r>
            <a:r>
              <a:rPr lang="en-US" dirty="0" smtClean="0">
                <a:solidFill>
                  <a:srgbClr val="FF7F01"/>
                </a:solidFill>
              </a:rPr>
              <a:t>cents </a:t>
            </a:r>
            <a:r>
              <a:rPr lang="en-US" dirty="0" smtClean="0">
                <a:solidFill>
                  <a:srgbClr val="103154"/>
                </a:solidFill>
              </a:rPr>
              <a:t>(Latina women) </a:t>
            </a:r>
          </a:p>
          <a:p>
            <a:pPr lvl="1"/>
            <a:r>
              <a:rPr lang="en-US" dirty="0" smtClean="0"/>
              <a:t>About </a:t>
            </a:r>
            <a:r>
              <a:rPr lang="en-US" dirty="0" smtClean="0">
                <a:solidFill>
                  <a:srgbClr val="FF7F01"/>
                </a:solidFill>
              </a:rPr>
              <a:t>$10,000 per year </a:t>
            </a:r>
            <a:r>
              <a:rPr lang="en-US" dirty="0" smtClean="0"/>
              <a:t>(for workers making the median salary) </a:t>
            </a:r>
          </a:p>
          <a:p>
            <a:pPr lvl="1"/>
            <a:r>
              <a:rPr lang="en-US" dirty="0" smtClean="0"/>
              <a:t>Over the course of a 35-year career, a woman with a college degree will make </a:t>
            </a:r>
            <a:r>
              <a:rPr lang="en-US" dirty="0" smtClean="0">
                <a:solidFill>
                  <a:srgbClr val="FF7F01"/>
                </a:solidFill>
              </a:rPr>
              <a:t>$1.2 million less </a:t>
            </a:r>
            <a:r>
              <a:rPr lang="en-US" dirty="0" smtClean="0"/>
              <a:t>than a man with the same degree </a:t>
            </a:r>
          </a:p>
          <a:p>
            <a:r>
              <a:rPr lang="en-US" dirty="0" smtClean="0"/>
              <a:t>Women need an additional degree to make as much as men with a lower degree over a lifetime </a:t>
            </a:r>
          </a:p>
          <a:p>
            <a:r>
              <a:rPr lang="en-US" dirty="0" smtClean="0"/>
              <a:t>TOP Industries: </a:t>
            </a:r>
          </a:p>
          <a:p>
            <a:pPr lvl="1"/>
            <a:r>
              <a:rPr lang="en-US" dirty="0" smtClean="0"/>
              <a:t>Real estate (60%) </a:t>
            </a:r>
          </a:p>
          <a:p>
            <a:pPr lvl="1"/>
            <a:r>
              <a:rPr lang="en-US" dirty="0" smtClean="0"/>
              <a:t>Personal financial advisors</a:t>
            </a:r>
          </a:p>
          <a:p>
            <a:pPr lvl="1"/>
            <a:r>
              <a:rPr lang="en-US" dirty="0" smtClean="0"/>
              <a:t>Insurance sales agents</a:t>
            </a:r>
          </a:p>
          <a:p>
            <a:pPr lvl="1"/>
            <a:r>
              <a:rPr lang="en-US" dirty="0" smtClean="0"/>
              <a:t>Supervisors of housekeeping/janitorial workers</a:t>
            </a:r>
          </a:p>
          <a:p>
            <a:pPr lvl="1"/>
            <a:r>
              <a:rPr lang="en-US" dirty="0" smtClean="0"/>
              <a:t>Chief executives </a:t>
            </a:r>
          </a:p>
          <a:p>
            <a:pPr lvl="1"/>
            <a:r>
              <a:rPr lang="en-US" dirty="0" smtClean="0"/>
              <a:t>Education administrators (69%)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891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 pay gap: </a:t>
            </a:r>
            <a:r>
              <a:rPr lang="en-US" dirty="0" smtClean="0">
                <a:solidFill>
                  <a:srgbClr val="FF7F01"/>
                </a:solidFill>
              </a:rPr>
              <a:t>Why it’s an issue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40% of the pay gap (10 cents worth) = cause “unexplained” </a:t>
            </a:r>
          </a:p>
          <a:p>
            <a:pPr lvl="1"/>
            <a:r>
              <a:rPr lang="en-US" dirty="0" smtClean="0"/>
              <a:t>Clear sexism, unintentional discrimination, women being too hesitant to negotiate higher pay </a:t>
            </a:r>
          </a:p>
          <a:p>
            <a:r>
              <a:rPr lang="en-US" dirty="0" smtClean="0"/>
              <a:t>NOT EQUAL  </a:t>
            </a:r>
          </a:p>
          <a:p>
            <a:r>
              <a:rPr lang="en-US" dirty="0" smtClean="0"/>
              <a:t>Contributing to the social norm that women are subordinate to men </a:t>
            </a:r>
          </a:p>
          <a:p>
            <a:r>
              <a:rPr lang="en-US" dirty="0" smtClean="0"/>
              <a:t>Shrinks the US economy by 3-4% </a:t>
            </a:r>
          </a:p>
          <a:p>
            <a:pPr lvl="1"/>
            <a:r>
              <a:rPr lang="en-US" dirty="0" smtClean="0"/>
              <a:t>$3 trillion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165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 pay gap: </a:t>
            </a:r>
            <a:r>
              <a:rPr lang="en-US" dirty="0" smtClean="0">
                <a:solidFill>
                  <a:srgbClr val="FF7F01"/>
                </a:solidFill>
              </a:rPr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949824"/>
            <a:ext cx="7583488" cy="458029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Legislation: Paycheck Fairness Act </a:t>
            </a:r>
          </a:p>
          <a:p>
            <a:r>
              <a:rPr lang="en-US" dirty="0" smtClean="0"/>
              <a:t>Negotiation workshops: teach women to negotiate for better pay </a:t>
            </a:r>
          </a:p>
          <a:p>
            <a:r>
              <a:rPr lang="en-US" dirty="0" smtClean="0"/>
              <a:t>End salary secrecy </a:t>
            </a:r>
          </a:p>
          <a:p>
            <a:r>
              <a:rPr lang="en-US" dirty="0" smtClean="0"/>
              <a:t>Raise the minimum wage </a:t>
            </a:r>
          </a:p>
          <a:p>
            <a:pPr lvl="1"/>
            <a:r>
              <a:rPr lang="en-US" dirty="0" smtClean="0"/>
              <a:t>2/3 of workers making minimum wage are women</a:t>
            </a:r>
          </a:p>
          <a:p>
            <a:r>
              <a:rPr lang="en-US" dirty="0" smtClean="0"/>
              <a:t>Eliminate the glass ceiling </a:t>
            </a:r>
          </a:p>
          <a:p>
            <a:r>
              <a:rPr lang="en-US" dirty="0" smtClean="0"/>
              <a:t>Family leave policies, childcare support </a:t>
            </a:r>
          </a:p>
          <a:p>
            <a:r>
              <a:rPr lang="en-US" dirty="0" smtClean="0"/>
              <a:t>Unions (88% of every $1) </a:t>
            </a:r>
          </a:p>
          <a:p>
            <a:r>
              <a:rPr lang="en-US" dirty="0" smtClean="0"/>
              <a:t>End occupational segregation </a:t>
            </a:r>
          </a:p>
          <a:p>
            <a:pPr lvl="1"/>
            <a:r>
              <a:rPr lang="en-US" dirty="0" smtClean="0"/>
              <a:t>“male” jobs [manufacturing] pay more than “female” jobs [service sector]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998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295833"/>
            <a:ext cx="7918723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TOPIC 5: </a:t>
            </a:r>
            <a:r>
              <a:rPr lang="en-US" dirty="0" smtClean="0">
                <a:solidFill>
                  <a:schemeClr val="accent1"/>
                </a:solidFill>
              </a:rPr>
              <a:t>How can we combat the feminization of poverty?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of the 1.5 billion people living on </a:t>
            </a:r>
            <a:r>
              <a:rPr lang="en-US" dirty="0" smtClean="0">
                <a:solidFill>
                  <a:srgbClr val="FF7F01"/>
                </a:solidFill>
              </a:rPr>
              <a:t>less than $1 a day </a:t>
            </a:r>
            <a:r>
              <a:rPr lang="en-US" dirty="0" smtClean="0"/>
              <a:t>are women.</a:t>
            </a:r>
          </a:p>
          <a:p>
            <a:r>
              <a:rPr lang="en-US" dirty="0" smtClean="0">
                <a:solidFill>
                  <a:srgbClr val="FF7F01"/>
                </a:solidFill>
              </a:rPr>
              <a:t>Worldwide pay gap: 50%</a:t>
            </a:r>
          </a:p>
          <a:p>
            <a:r>
              <a:rPr lang="en-US" dirty="0" smtClean="0"/>
              <a:t>Beijing Conference expanded the definition of poverty to include </a:t>
            </a:r>
            <a:r>
              <a:rPr lang="en-US" dirty="0" smtClean="0">
                <a:solidFill>
                  <a:srgbClr val="FF7F01"/>
                </a:solidFill>
              </a:rPr>
              <a:t>denial of opportunities </a:t>
            </a:r>
            <a:r>
              <a:rPr lang="en-US" dirty="0" smtClean="0"/>
              <a:t>&amp; choices </a:t>
            </a:r>
          </a:p>
          <a:p>
            <a:r>
              <a:rPr lang="en-US" dirty="0" smtClean="0"/>
              <a:t>Globalization &amp; developing countries’ dependence on global markets reduces public spending on social programs, </a:t>
            </a:r>
            <a:r>
              <a:rPr lang="en-US" dirty="0" smtClean="0">
                <a:solidFill>
                  <a:srgbClr val="FF7F01"/>
                </a:solidFill>
              </a:rPr>
              <a:t>increasing costs for families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88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Feminization of Poverty: </a:t>
            </a:r>
            <a:r>
              <a:rPr lang="en-US" dirty="0" smtClean="0">
                <a:solidFill>
                  <a:schemeClr val="accent1"/>
                </a:solidFill>
              </a:rPr>
              <a:t>Why it’s an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Poor women are denied access to: </a:t>
            </a:r>
          </a:p>
          <a:p>
            <a:pPr lvl="1"/>
            <a:r>
              <a:rPr lang="en-US" dirty="0" smtClean="0"/>
              <a:t>credit</a:t>
            </a:r>
            <a:endParaRPr lang="en-US" dirty="0"/>
          </a:p>
          <a:p>
            <a:pPr lvl="1"/>
            <a:r>
              <a:rPr lang="en-US" dirty="0" smtClean="0"/>
              <a:t>land</a:t>
            </a:r>
            <a:endParaRPr lang="en-US" dirty="0"/>
          </a:p>
          <a:p>
            <a:pPr lvl="1"/>
            <a:r>
              <a:rPr lang="en-US" dirty="0" smtClean="0"/>
              <a:t>inheritance</a:t>
            </a:r>
            <a:endParaRPr lang="en-US" dirty="0"/>
          </a:p>
          <a:p>
            <a:pPr lvl="1"/>
            <a:r>
              <a:rPr lang="en-US" dirty="0" smtClean="0"/>
              <a:t>health care</a:t>
            </a:r>
          </a:p>
          <a:p>
            <a:pPr lvl="1"/>
            <a:r>
              <a:rPr lang="en-US" dirty="0" smtClean="0"/>
              <a:t>nutrition</a:t>
            </a:r>
          </a:p>
          <a:p>
            <a:pPr lvl="1"/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decision-making at home</a:t>
            </a:r>
          </a:p>
          <a:p>
            <a:r>
              <a:rPr lang="en-US" dirty="0" smtClean="0"/>
              <a:t>Cycle of poverty </a:t>
            </a:r>
            <a:r>
              <a:rPr lang="en-US" dirty="0" smtClean="0">
                <a:sym typeface="Wingdings"/>
              </a:rPr>
              <a:t> difficult to get out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046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Feminization of Poverty: </a:t>
            </a:r>
            <a:r>
              <a:rPr lang="en-US" dirty="0" smtClean="0">
                <a:solidFill>
                  <a:srgbClr val="FF7F01"/>
                </a:solidFill>
              </a:rPr>
              <a:t>Solutions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Empower women </a:t>
            </a:r>
          </a:p>
          <a:p>
            <a:r>
              <a:rPr lang="en-US" dirty="0" smtClean="0"/>
              <a:t>Provide access to education</a:t>
            </a:r>
          </a:p>
          <a:p>
            <a:r>
              <a:rPr lang="en-US" dirty="0" smtClean="0"/>
              <a:t>Micro-credit (women start businesses) </a:t>
            </a:r>
          </a:p>
          <a:p>
            <a:r>
              <a:rPr lang="en-US" dirty="0" smtClean="0"/>
              <a:t>Legislation </a:t>
            </a:r>
          </a:p>
          <a:p>
            <a:pPr lvl="1"/>
            <a:r>
              <a:rPr lang="en-US" dirty="0" smtClean="0"/>
              <a:t>allow women to own land</a:t>
            </a:r>
          </a:p>
          <a:p>
            <a:r>
              <a:rPr lang="en-US" dirty="0" smtClean="0"/>
              <a:t>Government funding for single-mother households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714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965" y="295832"/>
            <a:ext cx="8540447" cy="12533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TOPIC 6: </a:t>
            </a:r>
            <a:r>
              <a:rPr lang="en-US" sz="3100" dirty="0" smtClean="0">
                <a:solidFill>
                  <a:srgbClr val="FF7F01"/>
                </a:solidFill>
              </a:rPr>
              <a:t>What role should the US government or its citizens take in “fixing” gendered issues in other parts of the world? </a:t>
            </a:r>
            <a:r>
              <a:rPr lang="en-US" sz="3100" dirty="0" smtClean="0">
                <a:solidFill>
                  <a:schemeClr val="accent1"/>
                </a:solidFill>
              </a:rPr>
              <a:t> </a:t>
            </a:r>
            <a:endParaRPr lang="en-US" sz="31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949824"/>
            <a:ext cx="7583488" cy="457850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Global gender issues include: </a:t>
            </a:r>
          </a:p>
          <a:p>
            <a:pPr lvl="1"/>
            <a:r>
              <a:rPr lang="en-US" dirty="0" smtClean="0"/>
              <a:t>FGM</a:t>
            </a:r>
          </a:p>
          <a:p>
            <a:pPr lvl="1"/>
            <a:r>
              <a:rPr lang="en-US" dirty="0" smtClean="0"/>
              <a:t>“honor” killings</a:t>
            </a:r>
          </a:p>
          <a:p>
            <a:pPr lvl="1"/>
            <a:r>
              <a:rPr lang="en-US" dirty="0" smtClean="0"/>
              <a:t>trafficking</a:t>
            </a:r>
          </a:p>
          <a:p>
            <a:pPr lvl="1"/>
            <a:r>
              <a:rPr lang="en-US" dirty="0" smtClean="0"/>
              <a:t>lack of health care</a:t>
            </a:r>
          </a:p>
          <a:p>
            <a:pPr lvl="1"/>
            <a:r>
              <a:rPr lang="en-US" dirty="0" smtClean="0"/>
              <a:t>inability to own land</a:t>
            </a:r>
          </a:p>
          <a:p>
            <a:pPr lvl="1"/>
            <a:r>
              <a:rPr lang="en-US" dirty="0" smtClean="0"/>
              <a:t>global pay gap</a:t>
            </a:r>
          </a:p>
          <a:p>
            <a:pPr lvl="1"/>
            <a:r>
              <a:rPr lang="en-US" dirty="0" smtClean="0"/>
              <a:t>lack of women in politics</a:t>
            </a:r>
          </a:p>
          <a:p>
            <a:pPr lvl="1"/>
            <a:r>
              <a:rPr lang="en-US" dirty="0" smtClean="0"/>
              <a:t>feminization of poverty</a:t>
            </a:r>
          </a:p>
          <a:p>
            <a:pPr lvl="1"/>
            <a:r>
              <a:rPr lang="en-US" dirty="0" smtClean="0"/>
              <a:t>female infanticide</a:t>
            </a:r>
          </a:p>
          <a:p>
            <a:pPr lvl="1"/>
            <a:r>
              <a:rPr lang="en-US" dirty="0" smtClean="0"/>
              <a:t>high maternal mortality</a:t>
            </a:r>
          </a:p>
          <a:p>
            <a:pPr lvl="1"/>
            <a:r>
              <a:rPr lang="en-US" dirty="0" smtClean="0"/>
              <a:t>violence against women</a:t>
            </a:r>
          </a:p>
        </p:txBody>
      </p:sp>
    </p:spTree>
    <p:extLst>
      <p:ext uri="{BB962C8B-B14F-4D97-AF65-F5344CB8AC3E}">
        <p14:creationId xmlns:p14="http://schemas.microsoft.com/office/powerpoint/2010/main" val="715711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“Fixing” Global Issues: </a:t>
            </a:r>
            <a:r>
              <a:rPr lang="en-US" dirty="0" smtClean="0">
                <a:solidFill>
                  <a:srgbClr val="FF7F01"/>
                </a:solidFill>
              </a:rPr>
              <a:t>Why it</a:t>
            </a:r>
            <a:r>
              <a:rPr lang="fr-FR" dirty="0" smtClean="0">
                <a:solidFill>
                  <a:srgbClr val="FF7F01"/>
                </a:solidFill>
              </a:rPr>
              <a:t>’</a:t>
            </a:r>
            <a:r>
              <a:rPr lang="en-US" dirty="0" smtClean="0">
                <a:solidFill>
                  <a:srgbClr val="FF7F01"/>
                </a:solidFill>
              </a:rPr>
              <a:t>s an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Western women meaning well may offend  the groups they try to help </a:t>
            </a:r>
          </a:p>
          <a:p>
            <a:pPr lvl="1"/>
            <a:r>
              <a:rPr lang="en-US" dirty="0" smtClean="0"/>
              <a:t>Topless protests to “free”  veiled Muslim women </a:t>
            </a:r>
          </a:p>
          <a:p>
            <a:pPr lvl="1"/>
            <a:r>
              <a:rPr lang="en-US" dirty="0" smtClean="0"/>
              <a:t>US-driven prostitution crackdown in Japan </a:t>
            </a:r>
          </a:p>
          <a:p>
            <a:r>
              <a:rPr lang="en-US" dirty="0" smtClean="0"/>
              <a:t>Imposing our norm on other cultures is not helping them become empowered or free </a:t>
            </a:r>
          </a:p>
          <a:p>
            <a:pPr lvl="1"/>
            <a:r>
              <a:rPr lang="en-US" dirty="0"/>
              <a:t>Seems like an attack rather than sisterly support </a:t>
            </a:r>
            <a:endParaRPr lang="en-US" dirty="0" smtClean="0"/>
          </a:p>
          <a:p>
            <a:r>
              <a:rPr lang="en-US" dirty="0" smtClean="0"/>
              <a:t>Perpetuating hierarchies &amp; silencing women’s voices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879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“Fixing” Global Issues: </a:t>
            </a:r>
            <a:r>
              <a:rPr lang="en-US" dirty="0" smtClean="0">
                <a:solidFill>
                  <a:srgbClr val="FF7F01"/>
                </a:solidFill>
              </a:rPr>
              <a:t>Solutions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about &amp; listen to what women in other countries want</a:t>
            </a:r>
          </a:p>
          <a:p>
            <a:r>
              <a:rPr lang="en-US" dirty="0"/>
              <a:t> </a:t>
            </a:r>
            <a:r>
              <a:rPr lang="en-US" dirty="0" smtClean="0"/>
              <a:t>Analytical </a:t>
            </a:r>
            <a:r>
              <a:rPr lang="en-US" dirty="0"/>
              <a:t>categories </a:t>
            </a:r>
            <a:r>
              <a:rPr lang="en-US" dirty="0" smtClean="0"/>
              <a:t>and </a:t>
            </a:r>
            <a:r>
              <a:rPr lang="en-US" dirty="0"/>
              <a:t>frameworks must be altered and power hierarchies continually challenged</a:t>
            </a:r>
          </a:p>
        </p:txBody>
      </p:sp>
    </p:spTree>
    <p:extLst>
      <p:ext uri="{BB962C8B-B14F-4D97-AF65-F5344CB8AC3E}">
        <p14:creationId xmlns:p14="http://schemas.microsoft.com/office/powerpoint/2010/main" val="2309049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295833"/>
            <a:ext cx="7918723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TOPIC 1: </a:t>
            </a:r>
            <a:r>
              <a:rPr lang="en-US" dirty="0" smtClean="0">
                <a:solidFill>
                  <a:schemeClr val="accent1"/>
                </a:solidFill>
              </a:rPr>
              <a:t>How do we reduce teen pregnancy?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U.S. teen pregnancy, birth, </a:t>
            </a:r>
            <a:r>
              <a:rPr lang="en-US" dirty="0" smtClean="0"/>
              <a:t>STD, </a:t>
            </a:r>
            <a:r>
              <a:rPr lang="en-US" dirty="0"/>
              <a:t>and abortion rates are substantially higher than those of other western industrialized nations</a:t>
            </a:r>
            <a:r>
              <a:rPr lang="en-US" dirty="0" smtClean="0"/>
              <a:t>.</a:t>
            </a:r>
          </a:p>
          <a:p>
            <a:r>
              <a:rPr lang="en-US" dirty="0"/>
              <a:t>Non-Hispanic black youth, Hispanic/Latino youth, American Indian/Alaska Native youth, and socioeconomically disadvantaged youth of any race or ethnicity experience the highest rates of teen pregnancy and childbirth. </a:t>
            </a:r>
            <a:endParaRPr lang="en-US" dirty="0" smtClean="0"/>
          </a:p>
          <a:p>
            <a:pPr lvl="1"/>
            <a:r>
              <a:rPr lang="en-US" dirty="0" smtClean="0"/>
              <a:t>Together</a:t>
            </a:r>
            <a:r>
              <a:rPr lang="en-US" dirty="0"/>
              <a:t>, black and Hispanic youth comprised 57% of U.S. teen births in 2011</a:t>
            </a:r>
          </a:p>
        </p:txBody>
      </p:sp>
    </p:spTree>
    <p:extLst>
      <p:ext uri="{BB962C8B-B14F-4D97-AF65-F5344CB8AC3E}">
        <p14:creationId xmlns:p14="http://schemas.microsoft.com/office/powerpoint/2010/main" val="520226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295833"/>
            <a:ext cx="7918723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TOPIC 7: </a:t>
            </a:r>
            <a:r>
              <a:rPr lang="en-US" dirty="0" smtClean="0">
                <a:solidFill>
                  <a:schemeClr val="accent1"/>
                </a:solidFill>
              </a:rPr>
              <a:t>What is the best way to eliminate cultural sexism?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Institutionalized sexism </a:t>
            </a:r>
          </a:p>
          <a:p>
            <a:pPr lvl="1"/>
            <a:r>
              <a:rPr lang="en-US" dirty="0" smtClean="0"/>
              <a:t>Part of systems </a:t>
            </a:r>
          </a:p>
          <a:p>
            <a:pPr lvl="2"/>
            <a:r>
              <a:rPr lang="en-US" dirty="0" smtClean="0"/>
              <a:t>pay </a:t>
            </a:r>
            <a:r>
              <a:rPr lang="en-US" dirty="0"/>
              <a:t>gap </a:t>
            </a:r>
            <a:endParaRPr lang="en-US" dirty="0" smtClean="0"/>
          </a:p>
          <a:p>
            <a:pPr lvl="1"/>
            <a:r>
              <a:rPr lang="en-US" dirty="0" smtClean="0"/>
              <a:t>Harder to combat</a:t>
            </a:r>
          </a:p>
          <a:p>
            <a:r>
              <a:rPr lang="en-US" dirty="0" smtClean="0"/>
              <a:t>Interpersonal sexism </a:t>
            </a:r>
          </a:p>
          <a:p>
            <a:pPr lvl="1"/>
            <a:r>
              <a:rPr lang="en-US" dirty="0" smtClean="0"/>
              <a:t>Daily interactions with other people </a:t>
            </a:r>
          </a:p>
          <a:p>
            <a:pPr lvl="1"/>
            <a:r>
              <a:rPr lang="en-US" dirty="0" smtClean="0"/>
              <a:t>“Easier” to combat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046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Sexism: </a:t>
            </a:r>
            <a:r>
              <a:rPr lang="en-US" dirty="0" smtClean="0">
                <a:solidFill>
                  <a:srgbClr val="FF7F01"/>
                </a:solidFill>
              </a:rPr>
              <a:t>Why it’s a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Harms everyone 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inked to homophobia, classism, racism, </a:t>
            </a:r>
            <a:r>
              <a:rPr lang="en-US" dirty="0" err="1" smtClean="0"/>
              <a:t>ableism</a:t>
            </a:r>
            <a:endParaRPr lang="en-US" dirty="0" smtClean="0"/>
          </a:p>
          <a:p>
            <a:r>
              <a:rPr lang="en-US" dirty="0" smtClean="0"/>
              <a:t>Excuses gendered violence (normalizes it) </a:t>
            </a:r>
          </a:p>
          <a:p>
            <a:r>
              <a:rPr lang="en-US" dirty="0" smtClean="0"/>
              <a:t>Limits women’s opportunities for personal &amp; economic growth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409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sexism: </a:t>
            </a:r>
            <a:r>
              <a:rPr lang="en-US" dirty="0" smtClean="0">
                <a:solidFill>
                  <a:srgbClr val="FF7F01"/>
                </a:solidFill>
              </a:rPr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949824"/>
            <a:ext cx="7947328" cy="4007224"/>
          </a:xfrm>
        </p:spPr>
        <p:txBody>
          <a:bodyPr/>
          <a:lstStyle/>
          <a:p>
            <a:r>
              <a:rPr lang="en-US" dirty="0" smtClean="0"/>
              <a:t>Use gender neutral language (mailman </a:t>
            </a:r>
            <a:r>
              <a:rPr lang="en-US" dirty="0" smtClean="0">
                <a:sym typeface="Wingdings"/>
              </a:rPr>
              <a:t> mail delivery person</a:t>
            </a:r>
            <a:r>
              <a:rPr lang="en-US" dirty="0" smtClean="0"/>
              <a:t>) </a:t>
            </a:r>
          </a:p>
          <a:p>
            <a:r>
              <a:rPr lang="en-US" dirty="0" smtClean="0"/>
              <a:t>Support equal opportunity organizations (clubs, businesses) </a:t>
            </a:r>
          </a:p>
          <a:p>
            <a:r>
              <a:rPr lang="en-US" dirty="0" smtClean="0"/>
              <a:t>Eliminate derogatory comments from your daily speech</a:t>
            </a:r>
          </a:p>
          <a:p>
            <a:r>
              <a:rPr lang="en-US" dirty="0" smtClean="0"/>
              <a:t>Treat everyone equally</a:t>
            </a:r>
          </a:p>
          <a:p>
            <a:r>
              <a:rPr lang="en-US" dirty="0" smtClean="0"/>
              <a:t>Listen to others with different experiences </a:t>
            </a:r>
          </a:p>
          <a:p>
            <a:r>
              <a:rPr lang="en-US" dirty="0" smtClean="0"/>
              <a:t>Speak out against sexism </a:t>
            </a:r>
          </a:p>
          <a:p>
            <a:r>
              <a:rPr lang="en-US" dirty="0" smtClean="0"/>
              <a:t>Boycott anti-female media (TV, movies, lyrics)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184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295833"/>
            <a:ext cx="7918723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TOPIC 8: </a:t>
            </a:r>
            <a:r>
              <a:rPr lang="en-US" dirty="0" smtClean="0">
                <a:solidFill>
                  <a:schemeClr val="accent1"/>
                </a:solidFill>
              </a:rPr>
              <a:t>How can we raise girls’ &amp; women’s self-esteem/body image?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949823"/>
            <a:ext cx="7583488" cy="449710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Views herself </a:t>
            </a:r>
            <a:r>
              <a:rPr lang="en-US" dirty="0"/>
              <a:t>as inadequate, unworthy, unlovable, and/or </a:t>
            </a:r>
            <a:r>
              <a:rPr lang="en-US" dirty="0" smtClean="0"/>
              <a:t>incompetent</a:t>
            </a:r>
          </a:p>
          <a:p>
            <a:r>
              <a:rPr lang="en-US" dirty="0" smtClean="0"/>
              <a:t>44% of HS girls and 15% of HS guys are trying to lose weight</a:t>
            </a:r>
          </a:p>
          <a:p>
            <a:r>
              <a:rPr lang="en-US" dirty="0" smtClean="0"/>
              <a:t>Over 70% of girls ages 15-17 avoid daily activities (like going to school) when they feel bad about their looks</a:t>
            </a:r>
          </a:p>
          <a:p>
            <a:r>
              <a:rPr lang="en-US" dirty="0" smtClean="0"/>
              <a:t>7 in 10 girls believe they are not good enough </a:t>
            </a:r>
          </a:p>
          <a:p>
            <a:pPr lvl="1"/>
            <a:r>
              <a:rPr lang="en-US" dirty="0" smtClean="0"/>
              <a:t>Looks</a:t>
            </a:r>
          </a:p>
          <a:p>
            <a:pPr lvl="1"/>
            <a:r>
              <a:rPr lang="en-US" dirty="0" smtClean="0"/>
              <a:t>Grades</a:t>
            </a:r>
          </a:p>
          <a:p>
            <a:pPr lvl="1"/>
            <a:r>
              <a:rPr lang="en-US" dirty="0" smtClean="0"/>
              <a:t>Relationships </a:t>
            </a:r>
          </a:p>
          <a:p>
            <a:r>
              <a:rPr lang="en-US" dirty="0"/>
              <a:t>A girl’s self-esteem is </a:t>
            </a:r>
            <a:r>
              <a:rPr lang="en-US" dirty="0" smtClean="0"/>
              <a:t>based on how she views her body rather than how </a:t>
            </a:r>
            <a:r>
              <a:rPr lang="en-US" dirty="0"/>
              <a:t>much she actually weighs.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28004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Low self-esteem &amp; body image: </a:t>
            </a:r>
            <a:br>
              <a:rPr lang="en-US" dirty="0" smtClean="0"/>
            </a:br>
            <a:r>
              <a:rPr lang="en-US" dirty="0" smtClean="0">
                <a:solidFill>
                  <a:srgbClr val="FF7F01"/>
                </a:solidFill>
              </a:rPr>
              <a:t>Why it’s an issue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75% of girls with low self-esteem engage in negative activities</a:t>
            </a:r>
          </a:p>
          <a:p>
            <a:pPr lvl="1"/>
            <a:r>
              <a:rPr lang="en-US" dirty="0" smtClean="0"/>
              <a:t>Cutting </a:t>
            </a:r>
          </a:p>
          <a:p>
            <a:pPr lvl="1"/>
            <a:r>
              <a:rPr lang="en-US" dirty="0" smtClean="0"/>
              <a:t>Bullying</a:t>
            </a:r>
          </a:p>
          <a:p>
            <a:pPr lvl="1"/>
            <a:r>
              <a:rPr lang="en-US" dirty="0" smtClean="0"/>
              <a:t>Smoking</a:t>
            </a:r>
          </a:p>
          <a:p>
            <a:pPr lvl="1"/>
            <a:r>
              <a:rPr lang="en-US" dirty="0" smtClean="0"/>
              <a:t>Drinking</a:t>
            </a:r>
          </a:p>
          <a:p>
            <a:pPr lvl="1"/>
            <a:r>
              <a:rPr lang="en-US" dirty="0" smtClean="0"/>
              <a:t>Eating disorders</a:t>
            </a:r>
          </a:p>
          <a:p>
            <a:r>
              <a:rPr lang="en-US" dirty="0" smtClean="0"/>
              <a:t>20% of teens experience depression </a:t>
            </a:r>
          </a:p>
          <a:p>
            <a:r>
              <a:rPr lang="en-US" dirty="0" smtClean="0"/>
              <a:t>4x more likely to engage in activities with boys they later regret</a:t>
            </a:r>
          </a:p>
          <a:p>
            <a:r>
              <a:rPr lang="en-US" dirty="0" smtClean="0"/>
              <a:t>38% of boys in MS &amp; HS use protein supplements; 6% have used steroids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8446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Low self-esteem &amp; body image: </a:t>
            </a:r>
            <a:r>
              <a:rPr lang="en-US" dirty="0" smtClean="0">
                <a:solidFill>
                  <a:srgbClr val="FF7F01"/>
                </a:solidFill>
              </a:rPr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Better communication with parents </a:t>
            </a:r>
          </a:p>
          <a:p>
            <a:pPr lvl="1"/>
            <a:r>
              <a:rPr lang="en-US" dirty="0" smtClean="0"/>
              <a:t>(</a:t>
            </a:r>
            <a:r>
              <a:rPr lang="en-US" dirty="0"/>
              <a:t>it’s the top wish among all teen girls) </a:t>
            </a:r>
            <a:endParaRPr lang="en-US" dirty="0" smtClean="0"/>
          </a:p>
          <a:p>
            <a:r>
              <a:rPr lang="en-US" dirty="0" smtClean="0"/>
              <a:t> Make your school mirror-less </a:t>
            </a:r>
          </a:p>
          <a:p>
            <a:r>
              <a:rPr lang="en-US" dirty="0" smtClean="0"/>
              <a:t>Make a brochure of healthy living </a:t>
            </a:r>
          </a:p>
          <a:p>
            <a:r>
              <a:rPr lang="en-US" dirty="0" smtClean="0"/>
              <a:t>Create spaces where students can talk openly about these issues </a:t>
            </a:r>
          </a:p>
          <a:p>
            <a:r>
              <a:rPr lang="en-US" dirty="0" smtClean="0"/>
              <a:t>Awareness campaign </a:t>
            </a:r>
          </a:p>
          <a:p>
            <a:r>
              <a:rPr lang="en-US" dirty="0" smtClean="0"/>
              <a:t>Art show – allowing teens to express themselves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451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295833"/>
            <a:ext cx="7918723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TOPIC 9: </a:t>
            </a:r>
            <a:r>
              <a:rPr lang="en-US" dirty="0" smtClean="0">
                <a:solidFill>
                  <a:schemeClr val="accent1"/>
                </a:solidFill>
              </a:rPr>
              <a:t>How can we increase the number of women in politics?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Women hold 17% of the seats in Congress</a:t>
            </a:r>
          </a:p>
          <a:p>
            <a:r>
              <a:rPr lang="en-US" dirty="0" smtClean="0"/>
              <a:t>State legislatures are only 24% women </a:t>
            </a:r>
          </a:p>
          <a:p>
            <a:r>
              <a:rPr lang="en-US" dirty="0" smtClean="0"/>
              <a:t>6 out of 50 states have a female governor</a:t>
            </a:r>
          </a:p>
          <a:p>
            <a:r>
              <a:rPr lang="en-US" dirty="0" smtClean="0"/>
              <a:t>The US is ranked 90</a:t>
            </a:r>
            <a:r>
              <a:rPr lang="en-US" baseline="30000" dirty="0" smtClean="0"/>
              <a:t>th</a:t>
            </a:r>
            <a:r>
              <a:rPr lang="en-US" dirty="0" smtClean="0"/>
              <a:t> in the world for number of women in the national legislature </a:t>
            </a:r>
          </a:p>
          <a:p>
            <a:r>
              <a:rPr lang="en-US" dirty="0" smtClean="0"/>
              <a:t>The number of men wanting to run for office is 2x higher than the number of women </a:t>
            </a:r>
          </a:p>
          <a:p>
            <a:r>
              <a:rPr lang="en-US" dirty="0" smtClean="0"/>
              <a:t>Women of color represent 4% of Congress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849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 in politics: </a:t>
            </a:r>
            <a:r>
              <a:rPr lang="en-US" dirty="0" smtClean="0">
                <a:solidFill>
                  <a:srgbClr val="FF7F01"/>
                </a:solidFill>
              </a:rPr>
              <a:t>Why it’s an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Harder for women to convince </a:t>
            </a:r>
            <a:r>
              <a:rPr lang="en-US" dirty="0"/>
              <a:t>voters to judge them on their merits rather </a:t>
            </a:r>
            <a:r>
              <a:rPr lang="en-US" dirty="0" smtClean="0"/>
              <a:t>than appearance.</a:t>
            </a:r>
          </a:p>
          <a:p>
            <a:r>
              <a:rPr lang="en-US" dirty="0" smtClean="0"/>
              <a:t>Unmarried female candidates are perceived as </a:t>
            </a:r>
            <a:r>
              <a:rPr lang="en-US" dirty="0"/>
              <a:t>less likely to </a:t>
            </a:r>
            <a:r>
              <a:rPr lang="en-US" dirty="0" smtClean="0"/>
              <a:t>share voters’ family values </a:t>
            </a:r>
          </a:p>
          <a:p>
            <a:r>
              <a:rPr lang="en-US" dirty="0" smtClean="0"/>
              <a:t>Those who do win elections face extra difficulty of work-life balance</a:t>
            </a:r>
          </a:p>
          <a:p>
            <a:pPr lvl="1"/>
            <a:r>
              <a:rPr lang="en-US" dirty="0" smtClean="0"/>
              <a:t>men usually have supportive spouse to help at home) </a:t>
            </a:r>
          </a:p>
          <a:p>
            <a:r>
              <a:rPr lang="en-US" dirty="0" smtClean="0"/>
              <a:t>No strong role models for young girls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118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Women in politics: </a:t>
            </a:r>
            <a:r>
              <a:rPr lang="en-US" dirty="0" smtClean="0">
                <a:solidFill>
                  <a:srgbClr val="FF7F01"/>
                </a:solidFill>
              </a:rPr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Quotas for female politicians</a:t>
            </a:r>
          </a:p>
          <a:p>
            <a:r>
              <a:rPr lang="en-US" dirty="0" smtClean="0"/>
              <a:t>Empower young girls </a:t>
            </a:r>
          </a:p>
          <a:p>
            <a:r>
              <a:rPr lang="en-US" dirty="0" smtClean="0"/>
              <a:t>Teach work-life balance</a:t>
            </a:r>
          </a:p>
          <a:p>
            <a:r>
              <a:rPr lang="en-US" dirty="0" smtClean="0"/>
              <a:t>Current politicians to help other women up</a:t>
            </a:r>
          </a:p>
          <a:p>
            <a:r>
              <a:rPr lang="en-US" dirty="0" smtClean="0"/>
              <a:t>Organizations that recruit female candidates &amp; offer support </a:t>
            </a:r>
          </a:p>
          <a:p>
            <a:pPr lvl="1"/>
            <a:r>
              <a:rPr lang="en-US" dirty="0" smtClean="0"/>
              <a:t>Off The Sidelines (started by Senator Kirsten </a:t>
            </a:r>
            <a:r>
              <a:rPr lang="en-US" dirty="0" err="1" smtClean="0"/>
              <a:t>Gillibrand</a:t>
            </a:r>
            <a:r>
              <a:rPr lang="en-US" dirty="0" smtClean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092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Teen Pregnancy: </a:t>
            </a:r>
            <a:r>
              <a:rPr lang="en-US" dirty="0" smtClean="0">
                <a:solidFill>
                  <a:schemeClr val="accent1"/>
                </a:solidFill>
              </a:rPr>
              <a:t>Why it’s an issue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949823"/>
            <a:ext cx="7583488" cy="455402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2008: cost of teen pregnancy</a:t>
            </a:r>
            <a:r>
              <a:rPr lang="en-US" dirty="0" smtClean="0">
                <a:solidFill>
                  <a:srgbClr val="FF7F01"/>
                </a:solidFill>
              </a:rPr>
              <a:t>: $</a:t>
            </a:r>
            <a:r>
              <a:rPr lang="en-US" dirty="0">
                <a:solidFill>
                  <a:srgbClr val="FF7F01"/>
                </a:solidFill>
              </a:rPr>
              <a:t>11 billion </a:t>
            </a:r>
            <a:r>
              <a:rPr lang="en-US" dirty="0" smtClean="0">
                <a:solidFill>
                  <a:srgbClr val="FF7F01"/>
                </a:solidFill>
              </a:rPr>
              <a:t>to </a:t>
            </a:r>
            <a:r>
              <a:rPr lang="en-US" dirty="0">
                <a:solidFill>
                  <a:srgbClr val="FF7F01"/>
                </a:solidFill>
              </a:rPr>
              <a:t>U.S. </a:t>
            </a:r>
            <a:r>
              <a:rPr lang="en-US" dirty="0" smtClean="0">
                <a:solidFill>
                  <a:srgbClr val="FF7F01"/>
                </a:solidFill>
              </a:rPr>
              <a:t>taxpayers</a:t>
            </a:r>
            <a:r>
              <a:rPr lang="en-US" i="1" dirty="0" smtClean="0">
                <a:solidFill>
                  <a:srgbClr val="FF7F01"/>
                </a:solidFill>
              </a:rPr>
              <a:t> </a:t>
            </a:r>
            <a:r>
              <a:rPr lang="en-US" i="1" dirty="0" smtClean="0"/>
              <a:t>(health care, </a:t>
            </a:r>
            <a:r>
              <a:rPr lang="en-US" i="1" dirty="0"/>
              <a:t>foster care, increased incarceration rates among children of teen </a:t>
            </a:r>
            <a:r>
              <a:rPr lang="en-US" i="1" dirty="0" smtClean="0"/>
              <a:t>parents) </a:t>
            </a:r>
            <a:r>
              <a:rPr lang="en-US" dirty="0" smtClean="0"/>
              <a:t>and </a:t>
            </a:r>
            <a:r>
              <a:rPr lang="en-US" dirty="0">
                <a:solidFill>
                  <a:srgbClr val="FF7F01"/>
                </a:solidFill>
              </a:rPr>
              <a:t>lost tax revenue </a:t>
            </a:r>
            <a:r>
              <a:rPr lang="en-US" i="1" dirty="0" smtClean="0"/>
              <a:t>(lower </a:t>
            </a:r>
            <a:r>
              <a:rPr lang="en-US" i="1" dirty="0"/>
              <a:t>educational attainment and </a:t>
            </a:r>
            <a:r>
              <a:rPr lang="en-US" i="1" dirty="0" smtClean="0"/>
              <a:t>income)</a:t>
            </a:r>
            <a:endParaRPr lang="en-US" i="1" dirty="0"/>
          </a:p>
          <a:p>
            <a:r>
              <a:rPr lang="en-US" dirty="0"/>
              <a:t>Pregnancy and birth are significant contributors to high school drop out rates among girls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solidFill>
                  <a:srgbClr val="FF7F01"/>
                </a:solidFill>
              </a:rPr>
              <a:t>50</a:t>
            </a:r>
            <a:r>
              <a:rPr lang="en-US" dirty="0">
                <a:solidFill>
                  <a:srgbClr val="FF7F01"/>
                </a:solidFill>
              </a:rPr>
              <a:t>% of teen mothers </a:t>
            </a:r>
            <a:r>
              <a:rPr lang="en-US" dirty="0" smtClean="0">
                <a:solidFill>
                  <a:srgbClr val="FF7F01"/>
                </a:solidFill>
              </a:rPr>
              <a:t>graduate HS </a:t>
            </a:r>
            <a:r>
              <a:rPr lang="en-US" dirty="0" smtClean="0"/>
              <a:t>by age 22 vs. 90</a:t>
            </a:r>
            <a:r>
              <a:rPr lang="en-US" dirty="0"/>
              <a:t>% of women who had not given </a:t>
            </a:r>
            <a:r>
              <a:rPr lang="en-US" dirty="0" smtClean="0"/>
              <a:t>birth.</a:t>
            </a:r>
            <a:endParaRPr lang="en-US" dirty="0"/>
          </a:p>
          <a:p>
            <a:r>
              <a:rPr lang="en-US" dirty="0"/>
              <a:t>The</a:t>
            </a:r>
            <a:r>
              <a:rPr lang="en-US" dirty="0">
                <a:solidFill>
                  <a:srgbClr val="FF7F01"/>
                </a:solidFill>
              </a:rPr>
              <a:t> children </a:t>
            </a:r>
            <a:r>
              <a:rPr lang="en-US" dirty="0"/>
              <a:t>of teenage mothers are more likely </a:t>
            </a:r>
            <a:r>
              <a:rPr lang="en-US" dirty="0" smtClean="0"/>
              <a:t>to:</a:t>
            </a:r>
          </a:p>
          <a:p>
            <a:pPr lvl="1"/>
            <a:r>
              <a:rPr lang="en-US" dirty="0" smtClean="0"/>
              <a:t>have </a:t>
            </a:r>
            <a:r>
              <a:rPr lang="en-US" dirty="0"/>
              <a:t>lower school achievement and </a:t>
            </a:r>
            <a:r>
              <a:rPr lang="en-US" dirty="0">
                <a:solidFill>
                  <a:srgbClr val="FF7F01"/>
                </a:solidFill>
              </a:rPr>
              <a:t>drop out of high </a:t>
            </a:r>
            <a:r>
              <a:rPr lang="en-US" dirty="0" smtClean="0">
                <a:solidFill>
                  <a:srgbClr val="FF7F01"/>
                </a:solidFill>
              </a:rPr>
              <a:t>school</a:t>
            </a:r>
          </a:p>
          <a:p>
            <a:pPr lvl="1"/>
            <a:r>
              <a:rPr lang="en-US" dirty="0" smtClean="0"/>
              <a:t>have </a:t>
            </a:r>
            <a:r>
              <a:rPr lang="en-US" dirty="0"/>
              <a:t>more </a:t>
            </a:r>
            <a:r>
              <a:rPr lang="en-US" dirty="0">
                <a:solidFill>
                  <a:srgbClr val="FF7F01"/>
                </a:solidFill>
              </a:rPr>
              <a:t>health </a:t>
            </a:r>
            <a:r>
              <a:rPr lang="en-US" dirty="0" smtClean="0">
                <a:solidFill>
                  <a:srgbClr val="FF7F01"/>
                </a:solidFill>
              </a:rPr>
              <a:t>problems</a:t>
            </a:r>
            <a:endParaRPr lang="en-US" dirty="0">
              <a:solidFill>
                <a:srgbClr val="FF7F01"/>
              </a:solidFill>
            </a:endParaRPr>
          </a:p>
          <a:p>
            <a:pPr lvl="1"/>
            <a:r>
              <a:rPr lang="en-US" dirty="0" smtClean="0"/>
              <a:t>be </a:t>
            </a:r>
            <a:r>
              <a:rPr lang="en-US" dirty="0">
                <a:solidFill>
                  <a:srgbClr val="FF7F01"/>
                </a:solidFill>
              </a:rPr>
              <a:t>incarcerated</a:t>
            </a:r>
            <a:r>
              <a:rPr lang="en-US" dirty="0"/>
              <a:t> </a:t>
            </a:r>
            <a:r>
              <a:rPr lang="en-US" dirty="0" smtClean="0"/>
              <a:t>(go to jail) as a teen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e a </a:t>
            </a:r>
            <a:r>
              <a:rPr lang="en-US" dirty="0" smtClean="0">
                <a:solidFill>
                  <a:srgbClr val="FF7F01"/>
                </a:solidFill>
              </a:rPr>
              <a:t>teen mom </a:t>
            </a:r>
          </a:p>
          <a:p>
            <a:pPr lvl="1"/>
            <a:r>
              <a:rPr lang="en-US" dirty="0" smtClean="0"/>
              <a:t>face </a:t>
            </a:r>
            <a:r>
              <a:rPr lang="en-US" dirty="0">
                <a:solidFill>
                  <a:srgbClr val="FF7F01"/>
                </a:solidFill>
              </a:rPr>
              <a:t>unemployment</a:t>
            </a:r>
            <a:r>
              <a:rPr lang="en-US" dirty="0"/>
              <a:t> as a young adult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264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Teen Pregnancy: </a:t>
            </a:r>
            <a:r>
              <a:rPr lang="en-US" dirty="0" smtClean="0">
                <a:solidFill>
                  <a:srgbClr val="FF7F01"/>
                </a:solidFill>
              </a:rPr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7F01"/>
                </a:solidFill>
              </a:rPr>
              <a:t>Comprehensive sex education</a:t>
            </a:r>
            <a:r>
              <a:rPr lang="en-US" dirty="0" smtClean="0"/>
              <a:t>: sexual </a:t>
            </a:r>
            <a:r>
              <a:rPr lang="en-US" dirty="0"/>
              <a:t>issues, </a:t>
            </a:r>
            <a:r>
              <a:rPr lang="en-US" dirty="0" smtClean="0"/>
              <a:t>STDs</a:t>
            </a:r>
            <a:r>
              <a:rPr lang="en-US" dirty="0"/>
              <a:t>, </a:t>
            </a:r>
            <a:r>
              <a:rPr lang="en-US" dirty="0" smtClean="0"/>
              <a:t>contraceptives, healthy relationships</a:t>
            </a:r>
            <a:endParaRPr lang="en-US" dirty="0"/>
          </a:p>
          <a:p>
            <a:r>
              <a:rPr lang="en-US" dirty="0" smtClean="0">
                <a:solidFill>
                  <a:srgbClr val="FF7F01"/>
                </a:solidFill>
              </a:rPr>
              <a:t>Family planning services:</a:t>
            </a:r>
            <a:r>
              <a:rPr lang="en-US" dirty="0" smtClean="0"/>
              <a:t> easy-to-access, confidential services </a:t>
            </a:r>
          </a:p>
          <a:p>
            <a:r>
              <a:rPr lang="en-US" dirty="0" smtClean="0">
                <a:solidFill>
                  <a:srgbClr val="FF7F01"/>
                </a:solidFill>
              </a:rPr>
              <a:t>Service learning projects</a:t>
            </a:r>
            <a:r>
              <a:rPr lang="en-US" dirty="0" smtClean="0"/>
              <a:t>: community service, discussions, builds responsibility &amp; life skills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7F01"/>
                </a:solidFill>
              </a:rPr>
              <a:t>Male involvement programs: </a:t>
            </a:r>
            <a:r>
              <a:rPr lang="en-US" dirty="0" smtClean="0"/>
              <a:t>target boys &amp; men</a:t>
            </a:r>
            <a:endParaRPr lang="en-US" dirty="0" smtClean="0">
              <a:solidFill>
                <a:srgbClr val="FF7F01"/>
              </a:solidFill>
            </a:endParaRPr>
          </a:p>
          <a:p>
            <a:r>
              <a:rPr lang="en-US" dirty="0" smtClean="0">
                <a:solidFill>
                  <a:srgbClr val="FF7F01"/>
                </a:solidFill>
              </a:rPr>
              <a:t>Adult-teen communication </a:t>
            </a:r>
            <a:r>
              <a:rPr lang="en-US" dirty="0" smtClean="0"/>
              <a:t>about </a:t>
            </a:r>
            <a:r>
              <a:rPr lang="en-US" dirty="0"/>
              <a:t>sex, condoms, and </a:t>
            </a:r>
            <a:r>
              <a:rPr lang="en-US" dirty="0" smtClean="0"/>
              <a:t>contraception</a:t>
            </a:r>
          </a:p>
          <a:p>
            <a:r>
              <a:rPr lang="en-US" dirty="0" smtClean="0">
                <a:solidFill>
                  <a:srgbClr val="FF7F01"/>
                </a:solidFill>
              </a:rPr>
              <a:t>Boost self-esteem of girls</a:t>
            </a:r>
            <a:endParaRPr lang="en-US" dirty="0">
              <a:solidFill>
                <a:srgbClr val="FF7F0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301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802135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TOPIC 2: </a:t>
            </a:r>
            <a:r>
              <a:rPr lang="en-US" dirty="0" smtClean="0">
                <a:solidFill>
                  <a:schemeClr val="accent1"/>
                </a:solidFill>
              </a:rPr>
              <a:t>What steps would you take to reduce unplanned pregnancy?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949824"/>
            <a:ext cx="7828919" cy="400722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Domestically </a:t>
            </a:r>
          </a:p>
          <a:p>
            <a:pPr lvl="1"/>
            <a:r>
              <a:rPr lang="en-US" dirty="0" smtClean="0"/>
              <a:t>2006: 49% of pregnancies in the US were unintended</a:t>
            </a:r>
          </a:p>
          <a:p>
            <a:pPr lvl="1"/>
            <a:r>
              <a:rPr lang="en-US" dirty="0" smtClean="0"/>
              <a:t>&lt;20 years old: 4 out of 5 pregnancies were unintended</a:t>
            </a:r>
          </a:p>
          <a:p>
            <a:pPr lvl="1"/>
            <a:r>
              <a:rPr lang="en-US" dirty="0" smtClean="0"/>
              <a:t>Caused mainly by inconsistent or incorrect use of contraceptives</a:t>
            </a:r>
          </a:p>
          <a:p>
            <a:pPr lvl="1"/>
            <a:r>
              <a:rPr lang="en-US" dirty="0" smtClean="0"/>
              <a:t>Increased rates for: </a:t>
            </a:r>
          </a:p>
          <a:p>
            <a:pPr lvl="2"/>
            <a:r>
              <a:rPr lang="en-US" dirty="0" smtClean="0"/>
              <a:t>Black women</a:t>
            </a:r>
          </a:p>
          <a:p>
            <a:pPr lvl="2"/>
            <a:r>
              <a:rPr lang="en-US" dirty="0" smtClean="0"/>
              <a:t>Lower education &amp; income</a:t>
            </a:r>
          </a:p>
          <a:p>
            <a:pPr lvl="2"/>
            <a:r>
              <a:rPr lang="en-US" dirty="0" smtClean="0"/>
              <a:t>Unmarried</a:t>
            </a:r>
          </a:p>
          <a:p>
            <a:pPr lvl="2"/>
            <a:r>
              <a:rPr lang="en-US" dirty="0" smtClean="0"/>
              <a:t>Living with partners</a:t>
            </a:r>
          </a:p>
          <a:p>
            <a:r>
              <a:rPr lang="en-US" dirty="0" smtClean="0"/>
              <a:t>Internationally </a:t>
            </a:r>
          </a:p>
          <a:p>
            <a:pPr lvl="1"/>
            <a:r>
              <a:rPr lang="en-US" dirty="0" smtClean="0"/>
              <a:t>2008: 86 million (41%) were unintended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867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Unplanned pregnancy: </a:t>
            </a:r>
            <a:r>
              <a:rPr lang="en-US" dirty="0" smtClean="0">
                <a:solidFill>
                  <a:srgbClr val="FF7F01"/>
                </a:solidFill>
              </a:rPr>
              <a:t>Why it’s an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949823"/>
            <a:ext cx="7583488" cy="451215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Increased risk to mother &amp; baby</a:t>
            </a:r>
          </a:p>
          <a:p>
            <a:pPr lvl="1"/>
            <a:r>
              <a:rPr lang="en-US" dirty="0" smtClean="0"/>
              <a:t>Delays prenatal care </a:t>
            </a:r>
          </a:p>
          <a:p>
            <a:pPr lvl="1"/>
            <a:r>
              <a:rPr lang="en-US" dirty="0" smtClean="0"/>
              <a:t>Woman may not be in optimal health</a:t>
            </a:r>
          </a:p>
          <a:p>
            <a:pPr lvl="2"/>
            <a:r>
              <a:rPr lang="en-US" dirty="0" smtClean="0"/>
              <a:t>Alcohol, drugs, unhealthy diet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 Developing countries</a:t>
            </a:r>
          </a:p>
          <a:p>
            <a:pPr lvl="1"/>
            <a:r>
              <a:rPr lang="en-US" dirty="0" smtClean="0"/>
              <a:t>unsafe abortions</a:t>
            </a:r>
          </a:p>
          <a:p>
            <a:pPr lvl="2"/>
            <a:r>
              <a:rPr lang="en-US" dirty="0" smtClean="0"/>
              <a:t>Long-term health effects: infertility, maternal death </a:t>
            </a:r>
          </a:p>
          <a:p>
            <a:pPr lvl="1"/>
            <a:r>
              <a:rPr lang="en-US" dirty="0" smtClean="0"/>
              <a:t>Malnourished child</a:t>
            </a:r>
          </a:p>
          <a:p>
            <a:pPr lvl="1"/>
            <a:r>
              <a:rPr lang="en-US" dirty="0" smtClean="0"/>
              <a:t>Less breastfeeding </a:t>
            </a:r>
          </a:p>
          <a:p>
            <a:pPr lvl="1"/>
            <a:r>
              <a:rPr lang="en-US" dirty="0" smtClean="0"/>
              <a:t>Foster care, adoption </a:t>
            </a:r>
          </a:p>
          <a:p>
            <a:pPr lvl="1"/>
            <a:r>
              <a:rPr lang="en-US" dirty="0" smtClean="0"/>
              <a:t>Fewer educational options for the mother </a:t>
            </a:r>
          </a:p>
          <a:p>
            <a:pPr lvl="1"/>
            <a:r>
              <a:rPr lang="en-US" dirty="0" smtClean="0"/>
              <a:t>Too many children to support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597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8" y="295833"/>
            <a:ext cx="831331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Unintended pregnancy: </a:t>
            </a:r>
            <a:r>
              <a:rPr lang="en-US" dirty="0" smtClean="0">
                <a:solidFill>
                  <a:srgbClr val="FF7F01"/>
                </a:solidFill>
              </a:rPr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949824"/>
            <a:ext cx="8047015" cy="463314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Family planning services for all (even if unable to pay) </a:t>
            </a:r>
          </a:p>
          <a:p>
            <a:r>
              <a:rPr lang="en-US" sz="2400" dirty="0" smtClean="0"/>
              <a:t>Increasing access to contraception </a:t>
            </a:r>
          </a:p>
          <a:p>
            <a:r>
              <a:rPr lang="en-US" sz="2400" dirty="0" smtClean="0"/>
              <a:t>Increasing correct &amp; consistent use of contraceptive methods</a:t>
            </a:r>
          </a:p>
          <a:p>
            <a:r>
              <a:rPr lang="en-US" sz="2400" dirty="0" smtClean="0"/>
              <a:t>Continued research on the factors leading to unintended pregnancy </a:t>
            </a:r>
          </a:p>
          <a:p>
            <a:r>
              <a:rPr lang="en-US" sz="2400" dirty="0" smtClean="0"/>
              <a:t>Focus on reduction of sexual violence (rape) </a:t>
            </a:r>
          </a:p>
          <a:p>
            <a:r>
              <a:rPr lang="en-US" sz="2400" dirty="0" smtClean="0"/>
              <a:t>Government allow women to make reproductive choices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316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295833"/>
            <a:ext cx="7918723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TOPIC 3: </a:t>
            </a:r>
            <a:r>
              <a:rPr lang="en-US" dirty="0" smtClean="0">
                <a:solidFill>
                  <a:schemeClr val="accent1"/>
                </a:solidFill>
              </a:rPr>
              <a:t>What is the best way to prevent violence against women?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2 minutes, someone in the US is sexually assaulted.</a:t>
            </a:r>
          </a:p>
          <a:p>
            <a:r>
              <a:rPr lang="en-US" dirty="0" smtClean="0"/>
              <a:t> Countries range from 15% - 71% of women between 15-49 are physically or sexually abused by their intimate partners </a:t>
            </a:r>
          </a:p>
          <a:p>
            <a:r>
              <a:rPr lang="en-US" dirty="0" smtClean="0"/>
              <a:t>For many women, their 1</a:t>
            </a:r>
            <a:r>
              <a:rPr lang="en-US" baseline="30000" dirty="0" smtClean="0"/>
              <a:t>st</a:t>
            </a:r>
            <a:r>
              <a:rPr lang="en-US" dirty="0" smtClean="0"/>
              <a:t> sexual experience was forced </a:t>
            </a:r>
          </a:p>
          <a:p>
            <a:pPr lvl="1"/>
            <a:r>
              <a:rPr lang="en-US" dirty="0" smtClean="0"/>
              <a:t>30% in rural Bangladesh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522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Violence against women: </a:t>
            </a:r>
            <a:br>
              <a:rPr lang="en-US" dirty="0" smtClean="0"/>
            </a:br>
            <a:r>
              <a:rPr lang="en-US" dirty="0" smtClean="0">
                <a:solidFill>
                  <a:srgbClr val="FF7F01"/>
                </a:solidFill>
              </a:rPr>
              <a:t>Why it</a:t>
            </a:r>
            <a:r>
              <a:rPr lang="fr-FR" dirty="0" smtClean="0">
                <a:solidFill>
                  <a:srgbClr val="FF7F01"/>
                </a:solidFill>
              </a:rPr>
              <a:t>’</a:t>
            </a:r>
            <a:r>
              <a:rPr lang="en-US" dirty="0" smtClean="0">
                <a:solidFill>
                  <a:srgbClr val="FF7F01"/>
                </a:solidFill>
              </a:rPr>
              <a:t>s an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7F01"/>
                </a:solidFill>
              </a:rPr>
              <a:t>Health effects: </a:t>
            </a:r>
          </a:p>
          <a:p>
            <a:pPr lvl="1"/>
            <a:r>
              <a:rPr lang="en-US" dirty="0" smtClean="0"/>
              <a:t>Poor overall health </a:t>
            </a:r>
          </a:p>
          <a:p>
            <a:pPr lvl="1"/>
            <a:r>
              <a:rPr lang="en-US" dirty="0" smtClean="0"/>
              <a:t>PTSD</a:t>
            </a:r>
          </a:p>
          <a:p>
            <a:pPr lvl="1"/>
            <a:r>
              <a:rPr lang="en-US" dirty="0" smtClean="0"/>
              <a:t>Substance abuse</a:t>
            </a:r>
          </a:p>
          <a:p>
            <a:pPr lvl="1"/>
            <a:r>
              <a:rPr lang="en-US" dirty="0" smtClean="0"/>
              <a:t>Depression </a:t>
            </a:r>
          </a:p>
          <a:p>
            <a:pPr lvl="1"/>
            <a:r>
              <a:rPr lang="en-US" dirty="0" smtClean="0"/>
              <a:t>Self-harm, suicide  </a:t>
            </a:r>
          </a:p>
          <a:p>
            <a:pPr lvl="1"/>
            <a:r>
              <a:rPr lang="en-US" dirty="0" smtClean="0"/>
              <a:t>STIs </a:t>
            </a:r>
          </a:p>
          <a:p>
            <a:pPr lvl="1"/>
            <a:r>
              <a:rPr lang="en-US" dirty="0" smtClean="0"/>
              <a:t>Unintended pregnancies</a:t>
            </a:r>
          </a:p>
          <a:p>
            <a:pPr marL="34925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7F01"/>
                </a:solidFill>
              </a:rPr>
              <a:t>Impact on children </a:t>
            </a:r>
          </a:p>
          <a:p>
            <a:pPr lvl="1"/>
            <a:r>
              <a:rPr lang="en-US" dirty="0"/>
              <a:t>Emotional disturbances </a:t>
            </a:r>
          </a:p>
          <a:p>
            <a:pPr lvl="1"/>
            <a:r>
              <a:rPr lang="en-US" dirty="0"/>
              <a:t>May be associated with experiencing/perpetrating violence later in life </a:t>
            </a:r>
          </a:p>
          <a:p>
            <a:pPr lvl="1"/>
            <a:r>
              <a:rPr lang="en-US" dirty="0"/>
              <a:t>Higher infant mortality </a:t>
            </a:r>
          </a:p>
          <a:p>
            <a:r>
              <a:rPr lang="en-US" dirty="0">
                <a:solidFill>
                  <a:srgbClr val="FF7F01"/>
                </a:solidFill>
              </a:rPr>
              <a:t>Social and economic costs </a:t>
            </a:r>
          </a:p>
          <a:p>
            <a:pPr lvl="1"/>
            <a:r>
              <a:rPr lang="en-US" dirty="0"/>
              <a:t>Isolation </a:t>
            </a:r>
          </a:p>
          <a:p>
            <a:pPr lvl="1"/>
            <a:r>
              <a:rPr lang="en-US" dirty="0"/>
              <a:t>Inability to work, loss of wages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98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9416</TotalTime>
  <Words>2638</Words>
  <Application>Microsoft Macintosh PowerPoint</Application>
  <PresentationFormat>On-screen Show (4:3)</PresentationFormat>
  <Paragraphs>319</Paragraphs>
  <Slides>28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Pixel</vt:lpstr>
      <vt:lpstr>Argumentative Essay Topics</vt:lpstr>
      <vt:lpstr>TOPIC 1: How do we reduce teen pregnancy? </vt:lpstr>
      <vt:lpstr>Teen Pregnancy: Why it’s an issue</vt:lpstr>
      <vt:lpstr>Teen Pregnancy: Solutions</vt:lpstr>
      <vt:lpstr>TOPIC 2: What steps would you take to reduce unplanned pregnancy? </vt:lpstr>
      <vt:lpstr>Unplanned pregnancy: Why it’s an issue</vt:lpstr>
      <vt:lpstr>Unintended pregnancy: Solutions</vt:lpstr>
      <vt:lpstr>TOPIC 3: What is the best way to prevent violence against women? </vt:lpstr>
      <vt:lpstr>Violence against women:  Why it’s an issue</vt:lpstr>
      <vt:lpstr>Violence against women: Solutions</vt:lpstr>
      <vt:lpstr>TOPIC 4: How should the US fix the gender pay gap? </vt:lpstr>
      <vt:lpstr>Gender pay gap: Why it’s an issue </vt:lpstr>
      <vt:lpstr>Gender pay gap: Solutions</vt:lpstr>
      <vt:lpstr>TOPIC 5: How can we combat the feminization of poverty? </vt:lpstr>
      <vt:lpstr>Feminization of Poverty: Why it’s an issue</vt:lpstr>
      <vt:lpstr>Feminization of Poverty: Solutions </vt:lpstr>
      <vt:lpstr>TOPIC 6: What role should the US government or its citizens take in “fixing” gendered issues in other parts of the world?  </vt:lpstr>
      <vt:lpstr>“Fixing” Global Issues: Why it’s an issue</vt:lpstr>
      <vt:lpstr>“Fixing” Global Issues: Solutions </vt:lpstr>
      <vt:lpstr>TOPIC 7: What is the best way to eliminate cultural sexism? </vt:lpstr>
      <vt:lpstr>Cultural Sexism: Why it’s a problem</vt:lpstr>
      <vt:lpstr>Cultural sexism: Solutions</vt:lpstr>
      <vt:lpstr>TOPIC 8: How can we raise girls’ &amp; women’s self-esteem/body image? </vt:lpstr>
      <vt:lpstr>Low self-esteem &amp; body image:  Why it’s an issue </vt:lpstr>
      <vt:lpstr>Low self-esteem &amp; body image: Solutions</vt:lpstr>
      <vt:lpstr>TOPIC 9: How can we increase the number of women in politics? </vt:lpstr>
      <vt:lpstr>Women in politics: Why it’s an issue</vt:lpstr>
      <vt:lpstr>Women in politics: Solutions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Argumentative Essay Topics</dc:title>
  <dc:creator>Lindsay Lyons</dc:creator>
  <cp:lastModifiedBy>Lindsay Lyons</cp:lastModifiedBy>
  <cp:revision>71</cp:revision>
  <dcterms:created xsi:type="dcterms:W3CDTF">2013-05-05T19:32:51Z</dcterms:created>
  <dcterms:modified xsi:type="dcterms:W3CDTF">2014-08-19T00:57:22Z</dcterms:modified>
</cp:coreProperties>
</file>