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5" r:id="rId6"/>
    <p:sldId id="259" r:id="rId7"/>
    <p:sldId id="263" r:id="rId8"/>
    <p:sldId id="260" r:id="rId9"/>
    <p:sldId id="261" r:id="rId10"/>
    <p:sldId id="262" r:id="rId11"/>
    <p:sldId id="267" r:id="rId12"/>
    <p:sldId id="269" r:id="rId13"/>
    <p:sldId id="268" r:id="rId14"/>
    <p:sldId id="276" r:id="rId15"/>
    <p:sldId id="270" r:id="rId16"/>
    <p:sldId id="277" r:id="rId17"/>
    <p:sldId id="271" r:id="rId18"/>
    <p:sldId id="273" r:id="rId19"/>
    <p:sldId id="274" r:id="rId20"/>
    <p:sldId id="275"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04"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907942-08BE-4CFD-BE39-D5CCD6D023F5}" type="datetimeFigureOut">
              <a:rPr lang="en-US" smtClean="0"/>
              <a:t>4/14/13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07942-08BE-4CFD-BE39-D5CCD6D023F5}" type="datetimeFigureOut">
              <a:rPr lang="en-US" smtClean="0"/>
              <a:t>4/14/13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07942-08BE-4CFD-BE39-D5CCD6D023F5}" type="datetimeFigureOut">
              <a:rPr lang="en-US" smtClean="0"/>
              <a:t>4/14/13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07942-08BE-4CFD-BE39-D5CCD6D023F5}" type="datetimeFigureOut">
              <a:rPr lang="en-US" smtClean="0"/>
              <a:t>4/14/13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07942-08BE-4CFD-BE39-D5CCD6D023F5}" type="datetimeFigureOut">
              <a:rPr lang="en-US" smtClean="0"/>
              <a:t>4/14/13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07942-08BE-4CFD-BE39-D5CCD6D023F5}" type="datetimeFigureOut">
              <a:rPr lang="en-US" smtClean="0"/>
              <a:t>4/14/13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07942-08BE-4CFD-BE39-D5CCD6D023F5}" type="datetimeFigureOut">
              <a:rPr lang="en-US" smtClean="0"/>
              <a:t>4/14/13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07942-08BE-4CFD-BE39-D5CCD6D023F5}" type="datetimeFigureOut">
              <a:rPr lang="en-US" smtClean="0"/>
              <a:t>4/14/13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07942-08BE-4CFD-BE39-D5CCD6D023F5}" type="datetimeFigureOut">
              <a:rPr lang="en-US" smtClean="0"/>
              <a:t>4/14/13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07942-08BE-4CFD-BE39-D5CCD6D023F5}" type="datetimeFigureOut">
              <a:rPr lang="en-US" smtClean="0"/>
              <a:t>4/14/13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07942-08BE-4CFD-BE39-D5CCD6D023F5}" type="datetimeFigureOut">
              <a:rPr lang="en-US" smtClean="0"/>
              <a:t>4/14/13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02CAF-C13B-45CB-BDEF-0D8F27A20D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07942-08BE-4CFD-BE39-D5CCD6D023F5}" type="datetimeFigureOut">
              <a:rPr lang="en-US" smtClean="0"/>
              <a:t>4/14/13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02CAF-C13B-45CB-BDEF-0D8F27A20D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www.youtube.com/watch?v=aKhV9kpGM-k&amp;feature=player_embedd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client=mv-google&amp;gl=US&amp;hl=en&amp;v=hVCBrkrFrBE&amp;nomobile=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8zhvf4zwVT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11/09/27/opinion/trouble-with-marijuana-arrest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txBody>
          <a:bodyPr>
            <a:normAutofit/>
          </a:bodyPr>
          <a:lstStyle/>
          <a:p>
            <a:r>
              <a:rPr lang="en-US" dirty="0" smtClean="0"/>
              <a:t/>
            </a:r>
            <a:br>
              <a:rPr lang="en-US" dirty="0" smtClean="0"/>
            </a:br>
            <a:r>
              <a:rPr lang="en-US" dirty="0" smtClean="0"/>
              <a:t/>
            </a:r>
            <a:br>
              <a:rPr lang="en-US" dirty="0" smtClean="0"/>
            </a:br>
            <a:r>
              <a:rPr lang="en-US" dirty="0" smtClean="0">
                <a:latin typeface="Engravers MT" pitchFamily="18" charset="0"/>
              </a:rPr>
              <a:t>ACTIVISM </a:t>
            </a:r>
            <a:endParaRPr lang="en-US" dirty="0">
              <a:latin typeface="Engravers MT" pitchFamily="18" charset="0"/>
            </a:endParaRPr>
          </a:p>
        </p:txBody>
      </p:sp>
      <p:sp>
        <p:nvSpPr>
          <p:cNvPr id="3" name="Subtitle 2"/>
          <p:cNvSpPr>
            <a:spLocks noGrp="1"/>
          </p:cNvSpPr>
          <p:nvPr>
            <p:ph type="subTitle" idx="1"/>
          </p:nvPr>
        </p:nvSpPr>
        <p:spPr>
          <a:xfrm>
            <a:off x="1371600" y="4343400"/>
            <a:ext cx="6400800" cy="1295400"/>
          </a:xfrm>
        </p:spPr>
        <p:txBody>
          <a:bodyPr>
            <a:normAutofit/>
          </a:bodyPr>
          <a:lstStyle/>
          <a:p>
            <a:r>
              <a:rPr lang="en-US" dirty="0" smtClean="0">
                <a:latin typeface="Engravers MT" pitchFamily="18" charset="0"/>
              </a:rPr>
              <a:t>Gender Studies</a:t>
            </a:r>
            <a:endParaRPr lang="en-US" dirty="0" smtClean="0">
              <a:latin typeface="Engravers MT" pitchFamily="18" charset="0"/>
            </a:endParaRPr>
          </a:p>
          <a:p>
            <a:r>
              <a:rPr lang="en-US" dirty="0" smtClean="0">
                <a:latin typeface="Engravers MT" pitchFamily="18" charset="0"/>
              </a:rPr>
              <a:t>Ms. Lyons </a:t>
            </a:r>
            <a:endParaRPr lang="en-US" dirty="0">
              <a:latin typeface="Engravers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Start a business</a:t>
            </a:r>
            <a:endParaRPr lang="en-US" dirty="0">
              <a:latin typeface="Engravers MT" pitchFamily="18" charset="0"/>
            </a:endParaRPr>
          </a:p>
        </p:txBody>
      </p:sp>
      <p:pic>
        <p:nvPicPr>
          <p:cNvPr id="1025" name="Picture 1"/>
          <p:cNvPicPr>
            <a:picLocks noGrp="1" noChangeAspect="1" noChangeArrowheads="1"/>
          </p:cNvPicPr>
          <p:nvPr>
            <p:ph idx="1"/>
          </p:nvPr>
        </p:nvPicPr>
        <p:blipFill>
          <a:blip r:embed="rId2" cstate="print"/>
          <a:srcRect/>
          <a:stretch>
            <a:fillRect/>
          </a:stretch>
        </p:blipFill>
        <p:spPr bwMode="auto">
          <a:xfrm>
            <a:off x="1143000" y="1828800"/>
            <a:ext cx="6791325" cy="2190750"/>
          </a:xfrm>
          <a:prstGeom prst="rect">
            <a:avLst/>
          </a:prstGeom>
          <a:noFill/>
          <a:ln w="9525">
            <a:noFill/>
            <a:miter lim="800000"/>
            <a:headEnd/>
            <a:tailEnd/>
          </a:ln>
        </p:spPr>
      </p:pic>
      <p:sp>
        <p:nvSpPr>
          <p:cNvPr id="6" name="TextBox 5"/>
          <p:cNvSpPr txBox="1"/>
          <p:nvPr/>
        </p:nvSpPr>
        <p:spPr>
          <a:xfrm>
            <a:off x="1295400" y="4953000"/>
            <a:ext cx="5943600" cy="646331"/>
          </a:xfrm>
          <a:prstGeom prst="rect">
            <a:avLst/>
          </a:prstGeom>
          <a:noFill/>
        </p:spPr>
        <p:txBody>
          <a:bodyPr wrap="square" rtlCol="0">
            <a:spAutoFit/>
          </a:bodyPr>
          <a:lstStyle/>
          <a:p>
            <a:r>
              <a:rPr lang="en-US" dirty="0" smtClean="0">
                <a:hlinkClick r:id="rId3"/>
              </a:rPr>
              <a:t>http://www.youtube.com/watch?v=aKhV9kpGM-k&amp;feature=</a:t>
            </a:r>
            <a:r>
              <a:rPr lang="en-US" dirty="0" smtClean="0">
                <a:hlinkClick r:id="rId3"/>
              </a:rPr>
              <a:t>player_embedded</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a:cs typeface="Engravers MT"/>
              </a:rPr>
              <a:t>Lollipop Moment </a:t>
            </a:r>
            <a:endParaRPr lang="en-US" dirty="0">
              <a:latin typeface="Engravers MT"/>
              <a:cs typeface="Engravers MT"/>
            </a:endParaRPr>
          </a:p>
        </p:txBody>
      </p:sp>
      <p:sp>
        <p:nvSpPr>
          <p:cNvPr id="3" name="Content Placeholder 2"/>
          <p:cNvSpPr>
            <a:spLocks noGrp="1"/>
          </p:cNvSpPr>
          <p:nvPr>
            <p:ph idx="1"/>
          </p:nvPr>
        </p:nvSpPr>
        <p:spPr/>
        <p:txBody>
          <a:bodyPr/>
          <a:lstStyle/>
          <a:p>
            <a:r>
              <a:rPr lang="en-US" u="sng" dirty="0">
                <a:hlinkClick r:id="rId2"/>
              </a:rPr>
              <a:t>http://www.youtube.com/watch?client=mv-google&amp;gl=US&amp;hl=en&amp;v=hVCBrkrFrBE&amp;nomobile=1</a:t>
            </a:r>
            <a:r>
              <a:rPr lang="en-US" dirty="0"/>
              <a:t> </a:t>
            </a:r>
            <a:r>
              <a:rPr lang="en-US" dirty="0" smtClean="0"/>
              <a:t> </a:t>
            </a:r>
          </a:p>
          <a:p>
            <a:endParaRPr lang="en-US" dirty="0"/>
          </a:p>
          <a:p>
            <a:r>
              <a:rPr lang="en-US" sz="2800" dirty="0" smtClean="0">
                <a:latin typeface="Engravers MT"/>
                <a:cs typeface="Engravers MT"/>
              </a:rPr>
              <a:t>What does being a leader have to do with activism? </a:t>
            </a:r>
            <a:endParaRPr lang="en-US" sz="2800" dirty="0">
              <a:latin typeface="Engravers MT"/>
              <a:cs typeface="Engravers MT"/>
            </a:endParaRPr>
          </a:p>
        </p:txBody>
      </p:sp>
    </p:spTree>
    <p:extLst>
      <p:ext uri="{BB962C8B-B14F-4D97-AF65-F5344CB8AC3E}">
        <p14:creationId xmlns:p14="http://schemas.microsoft.com/office/powerpoint/2010/main" val="11556965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Day 2 </a:t>
            </a:r>
            <a:endParaRPr lang="en-US" dirty="0"/>
          </a:p>
        </p:txBody>
      </p:sp>
      <p:sp>
        <p:nvSpPr>
          <p:cNvPr id="7" name="Text Placeholder 6"/>
          <p:cNvSpPr>
            <a:spLocks noGrp="1"/>
          </p:cNvSpPr>
          <p:nvPr>
            <p:ph type="body" idx="1"/>
          </p:nvPr>
        </p:nvSpPr>
        <p:spPr/>
        <p:txBody>
          <a:bodyPr/>
          <a:lstStyle/>
          <a:p>
            <a:r>
              <a:rPr lang="en-US" dirty="0" smtClean="0"/>
              <a:t>Activism </a:t>
            </a:r>
            <a:endParaRPr lang="en-US" dirty="0"/>
          </a:p>
        </p:txBody>
      </p:sp>
    </p:spTree>
    <p:extLst>
      <p:ext uri="{BB962C8B-B14F-4D97-AF65-F5344CB8AC3E}">
        <p14:creationId xmlns:p14="http://schemas.microsoft.com/office/powerpoint/2010/main" val="13754541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a:cs typeface="Engravers MT"/>
              </a:rPr>
              <a:t>What is the point of activism? </a:t>
            </a:r>
            <a:endParaRPr lang="en-US" dirty="0">
              <a:latin typeface="Engravers MT"/>
              <a:cs typeface="Engravers MT"/>
            </a:endParaRPr>
          </a:p>
        </p:txBody>
      </p:sp>
      <p:sp>
        <p:nvSpPr>
          <p:cNvPr id="3" name="Content Placeholder 2"/>
          <p:cNvSpPr>
            <a:spLocks noGrp="1"/>
          </p:cNvSpPr>
          <p:nvPr>
            <p:ph idx="1"/>
          </p:nvPr>
        </p:nvSpPr>
        <p:spPr>
          <a:xfrm>
            <a:off x="457200" y="1600200"/>
            <a:ext cx="8458200" cy="4525963"/>
          </a:xfrm>
        </p:spPr>
        <p:txBody>
          <a:bodyPr/>
          <a:lstStyle/>
          <a:p>
            <a:r>
              <a:rPr lang="en-US" dirty="0" smtClean="0">
                <a:latin typeface="Engravers MT"/>
                <a:cs typeface="Engravers MT"/>
              </a:rPr>
              <a:t>How hard is it to change someone’s mind? </a:t>
            </a:r>
          </a:p>
          <a:p>
            <a:pPr marL="0" indent="0">
              <a:buNone/>
            </a:pPr>
            <a:endParaRPr lang="en-US" dirty="0" smtClean="0">
              <a:latin typeface="Engravers MT"/>
              <a:cs typeface="Engravers MT"/>
            </a:endParaRPr>
          </a:p>
          <a:p>
            <a:r>
              <a:rPr lang="en-US" dirty="0" smtClean="0">
                <a:latin typeface="Engravers MT"/>
                <a:cs typeface="Engravers MT"/>
              </a:rPr>
              <a:t>Success:</a:t>
            </a:r>
          </a:p>
          <a:p>
            <a:pPr lvl="1"/>
            <a:r>
              <a:rPr lang="en-US" dirty="0" smtClean="0">
                <a:latin typeface="Engravers MT"/>
                <a:cs typeface="Engravers MT"/>
              </a:rPr>
              <a:t>getting them to Think about what you said &amp; Apply your message to life</a:t>
            </a:r>
          </a:p>
          <a:p>
            <a:endParaRPr lang="en-US" dirty="0">
              <a:latin typeface="Engravers MT"/>
              <a:cs typeface="Engravers MT"/>
            </a:endParaRPr>
          </a:p>
        </p:txBody>
      </p:sp>
    </p:spTree>
    <p:extLst>
      <p:ext uri="{BB962C8B-B14F-4D97-AF65-F5344CB8AC3E}">
        <p14:creationId xmlns:p14="http://schemas.microsoft.com/office/powerpoint/2010/main" val="30490302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Engravers MT"/>
                <a:cs typeface="Engravers MT"/>
              </a:rPr>
              <a:t>From </a:t>
            </a:r>
            <a:r>
              <a:rPr lang="en-US" dirty="0" err="1" smtClean="0">
                <a:latin typeface="Engravers MT"/>
                <a:cs typeface="Engravers MT"/>
              </a:rPr>
              <a:t>www.dosomething.org</a:t>
            </a:r>
            <a:endParaRPr lang="en-US" dirty="0">
              <a:latin typeface="Engravers MT"/>
              <a:cs typeface="Engravers MT"/>
            </a:endParaRPr>
          </a:p>
        </p:txBody>
      </p:sp>
      <p:sp>
        <p:nvSpPr>
          <p:cNvPr id="3" name="Content Placeholder 2"/>
          <p:cNvSpPr>
            <a:spLocks noGrp="1"/>
          </p:cNvSpPr>
          <p:nvPr>
            <p:ph idx="1"/>
          </p:nvPr>
        </p:nvSpPr>
        <p:spPr>
          <a:xfrm>
            <a:off x="457200" y="1752600"/>
            <a:ext cx="8534400" cy="5105400"/>
          </a:xfrm>
        </p:spPr>
        <p:txBody>
          <a:bodyPr>
            <a:normAutofit fontScale="92500"/>
          </a:bodyPr>
          <a:lstStyle/>
          <a:p>
            <a:r>
              <a:rPr lang="en-US" dirty="0" smtClean="0">
                <a:latin typeface="Engravers MT"/>
                <a:cs typeface="Engravers MT"/>
              </a:rPr>
              <a:t>Decide what makes you mad </a:t>
            </a:r>
          </a:p>
          <a:p>
            <a:r>
              <a:rPr lang="en-US" dirty="0" smtClean="0">
                <a:latin typeface="Engravers MT"/>
                <a:cs typeface="Engravers MT"/>
              </a:rPr>
              <a:t>Learn the issue</a:t>
            </a:r>
          </a:p>
          <a:p>
            <a:r>
              <a:rPr lang="en-US" dirty="0" smtClean="0">
                <a:latin typeface="Engravers MT"/>
                <a:cs typeface="Engravers MT"/>
              </a:rPr>
              <a:t>Team up </a:t>
            </a:r>
          </a:p>
          <a:p>
            <a:r>
              <a:rPr lang="en-US" dirty="0" smtClean="0">
                <a:latin typeface="Engravers MT"/>
                <a:cs typeface="Engravers MT"/>
              </a:rPr>
              <a:t>Make a plan </a:t>
            </a:r>
          </a:p>
          <a:p>
            <a:r>
              <a:rPr lang="en-US" dirty="0" smtClean="0">
                <a:latin typeface="Engravers MT"/>
                <a:cs typeface="Engravers MT"/>
              </a:rPr>
              <a:t>Ask for help </a:t>
            </a:r>
          </a:p>
          <a:p>
            <a:r>
              <a:rPr lang="en-US" dirty="0" smtClean="0">
                <a:latin typeface="Engravers MT"/>
                <a:cs typeface="Engravers MT"/>
              </a:rPr>
              <a:t>Spread the word</a:t>
            </a:r>
          </a:p>
          <a:p>
            <a:r>
              <a:rPr lang="en-US" dirty="0" smtClean="0">
                <a:latin typeface="Engravers MT"/>
                <a:cs typeface="Engravers MT"/>
              </a:rPr>
              <a:t>Stay in the know </a:t>
            </a:r>
          </a:p>
          <a:p>
            <a:r>
              <a:rPr lang="en-US" dirty="0" smtClean="0">
                <a:latin typeface="Engravers MT"/>
                <a:cs typeface="Engravers MT"/>
              </a:rPr>
              <a:t>Celebrate small victories</a:t>
            </a:r>
          </a:p>
          <a:p>
            <a:r>
              <a:rPr lang="en-US" dirty="0" smtClean="0">
                <a:latin typeface="Engravers MT"/>
                <a:cs typeface="Engravers MT"/>
              </a:rPr>
              <a:t>Don’t give up </a:t>
            </a:r>
            <a:endParaRPr lang="en-US" dirty="0">
              <a:latin typeface="Engravers MT"/>
              <a:cs typeface="Engravers MT"/>
            </a:endParaRPr>
          </a:p>
        </p:txBody>
      </p:sp>
    </p:spTree>
    <p:extLst>
      <p:ext uri="{BB962C8B-B14F-4D97-AF65-F5344CB8AC3E}">
        <p14:creationId xmlns:p14="http://schemas.microsoft.com/office/powerpoint/2010/main" val="31816173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a:cs typeface="Engravers MT"/>
              </a:rPr>
              <a:t>From </a:t>
            </a:r>
            <a:br>
              <a:rPr lang="en-US" dirty="0" smtClean="0">
                <a:latin typeface="Engravers MT"/>
                <a:cs typeface="Engravers MT"/>
              </a:rPr>
            </a:br>
            <a:r>
              <a:rPr lang="en-US" i="1" dirty="0" smtClean="0">
                <a:latin typeface="Engravers MT"/>
                <a:cs typeface="Engravers MT"/>
              </a:rPr>
              <a:t>Rules for Radicals: </a:t>
            </a:r>
            <a:endParaRPr lang="en-US" dirty="0">
              <a:latin typeface="Engravers MT"/>
              <a:cs typeface="Engravers MT"/>
            </a:endParaRPr>
          </a:p>
        </p:txBody>
      </p:sp>
      <p:sp>
        <p:nvSpPr>
          <p:cNvPr id="3" name="Content Placeholder 2"/>
          <p:cNvSpPr>
            <a:spLocks noGrp="1"/>
          </p:cNvSpPr>
          <p:nvPr>
            <p:ph idx="1"/>
          </p:nvPr>
        </p:nvSpPr>
        <p:spPr/>
        <p:txBody>
          <a:bodyPr/>
          <a:lstStyle/>
          <a:p>
            <a:r>
              <a:rPr lang="en-US" dirty="0" smtClean="0">
                <a:latin typeface="Engravers MT"/>
                <a:cs typeface="Engravers MT"/>
              </a:rPr>
              <a:t>1. Agitate</a:t>
            </a:r>
          </a:p>
          <a:p>
            <a:r>
              <a:rPr lang="en-US" dirty="0" smtClean="0">
                <a:latin typeface="Engravers MT"/>
                <a:cs typeface="Engravers MT"/>
              </a:rPr>
              <a:t>2. Aggravate</a:t>
            </a:r>
          </a:p>
          <a:p>
            <a:r>
              <a:rPr lang="en-US" dirty="0" smtClean="0">
                <a:latin typeface="Engravers MT"/>
                <a:cs typeface="Engravers MT"/>
              </a:rPr>
              <a:t>3. Educate</a:t>
            </a:r>
          </a:p>
          <a:p>
            <a:r>
              <a:rPr lang="en-US" dirty="0" smtClean="0">
                <a:latin typeface="Engravers MT"/>
                <a:cs typeface="Engravers MT"/>
              </a:rPr>
              <a:t>4. Organize </a:t>
            </a:r>
            <a:endParaRPr lang="en-US" dirty="0">
              <a:latin typeface="Engravers MT"/>
              <a:cs typeface="Engravers MT"/>
            </a:endParaRPr>
          </a:p>
        </p:txBody>
      </p:sp>
    </p:spTree>
    <p:extLst>
      <p:ext uri="{BB962C8B-B14F-4D97-AF65-F5344CB8AC3E}">
        <p14:creationId xmlns:p14="http://schemas.microsoft.com/office/powerpoint/2010/main" val="42412133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Engravers MT"/>
                <a:cs typeface="Engravers MT"/>
              </a:rPr>
              <a:t>ACTIVISM VS. ACADEMIA</a:t>
            </a:r>
            <a:endParaRPr lang="en-US" dirty="0">
              <a:latin typeface="Engravers MT"/>
              <a:cs typeface="Engravers MT"/>
            </a:endParaRPr>
          </a:p>
        </p:txBody>
      </p:sp>
      <p:sp>
        <p:nvSpPr>
          <p:cNvPr id="4" name="Text Placeholder 3"/>
          <p:cNvSpPr>
            <a:spLocks noGrp="1"/>
          </p:cNvSpPr>
          <p:nvPr>
            <p:ph type="body" idx="1"/>
          </p:nvPr>
        </p:nvSpPr>
        <p:spPr/>
        <p:txBody>
          <a:bodyPr/>
          <a:lstStyle/>
          <a:p>
            <a:r>
              <a:rPr lang="en-US" dirty="0" smtClean="0">
                <a:latin typeface="Engravers MT"/>
                <a:cs typeface="Engravers MT"/>
              </a:rPr>
              <a:t>ACTIVISM</a:t>
            </a:r>
            <a:endParaRPr lang="en-US" dirty="0">
              <a:latin typeface="Engravers MT"/>
              <a:cs typeface="Engravers MT"/>
            </a:endParaRPr>
          </a:p>
        </p:txBody>
      </p:sp>
      <p:sp>
        <p:nvSpPr>
          <p:cNvPr id="5" name="Content Placeholder 4"/>
          <p:cNvSpPr>
            <a:spLocks noGrp="1"/>
          </p:cNvSpPr>
          <p:nvPr>
            <p:ph sz="half" idx="2"/>
          </p:nvPr>
        </p:nvSpPr>
        <p:spPr/>
        <p:txBody>
          <a:bodyPr/>
          <a:lstStyle/>
          <a:p>
            <a:r>
              <a:rPr lang="en-US" dirty="0" smtClean="0">
                <a:latin typeface="Engravers MT"/>
                <a:cs typeface="Engravers MT"/>
              </a:rPr>
              <a:t>EVERYONE CAN PARTICIPATE</a:t>
            </a:r>
          </a:p>
          <a:p>
            <a:endParaRPr lang="en-US" dirty="0" smtClean="0">
              <a:latin typeface="Engravers MT"/>
              <a:cs typeface="Engravers MT"/>
            </a:endParaRPr>
          </a:p>
          <a:p>
            <a:r>
              <a:rPr lang="en-US" dirty="0" smtClean="0">
                <a:latin typeface="Engravers MT"/>
                <a:cs typeface="Engravers MT"/>
              </a:rPr>
              <a:t>ACCESSIBLE LANGUAGE </a:t>
            </a:r>
          </a:p>
          <a:p>
            <a:endParaRPr lang="en-US" dirty="0" smtClean="0">
              <a:latin typeface="Engravers MT"/>
              <a:cs typeface="Engravers MT"/>
            </a:endParaRPr>
          </a:p>
          <a:p>
            <a:r>
              <a:rPr lang="en-US" dirty="0" smtClean="0">
                <a:latin typeface="Engravers MT"/>
                <a:cs typeface="Engravers MT"/>
              </a:rPr>
              <a:t>MAKE CHANGE THROUGH ACTIONS</a:t>
            </a:r>
            <a:endParaRPr lang="en-US" dirty="0">
              <a:latin typeface="Engravers MT"/>
              <a:cs typeface="Engravers MT"/>
            </a:endParaRPr>
          </a:p>
        </p:txBody>
      </p:sp>
      <p:sp>
        <p:nvSpPr>
          <p:cNvPr id="6" name="Text Placeholder 5"/>
          <p:cNvSpPr>
            <a:spLocks noGrp="1"/>
          </p:cNvSpPr>
          <p:nvPr>
            <p:ph type="body" sz="quarter" idx="3"/>
          </p:nvPr>
        </p:nvSpPr>
        <p:spPr/>
        <p:txBody>
          <a:bodyPr/>
          <a:lstStyle/>
          <a:p>
            <a:r>
              <a:rPr lang="en-US" dirty="0" smtClean="0">
                <a:latin typeface="Engravers MT"/>
                <a:cs typeface="Engravers MT"/>
              </a:rPr>
              <a:t>ACADEMIA</a:t>
            </a:r>
            <a:endParaRPr lang="en-US" dirty="0">
              <a:latin typeface="Engravers MT"/>
              <a:cs typeface="Engravers MT"/>
            </a:endParaRPr>
          </a:p>
        </p:txBody>
      </p:sp>
      <p:sp>
        <p:nvSpPr>
          <p:cNvPr id="7" name="Content Placeholder 6"/>
          <p:cNvSpPr>
            <a:spLocks noGrp="1"/>
          </p:cNvSpPr>
          <p:nvPr>
            <p:ph sz="quarter" idx="4"/>
          </p:nvPr>
        </p:nvSpPr>
        <p:spPr/>
        <p:txBody>
          <a:bodyPr/>
          <a:lstStyle/>
          <a:p>
            <a:r>
              <a:rPr lang="en-US" dirty="0" smtClean="0">
                <a:latin typeface="Engravers MT"/>
                <a:cs typeface="Engravers MT"/>
              </a:rPr>
              <a:t>ONLY COLLEGE EDUCATED </a:t>
            </a:r>
          </a:p>
          <a:p>
            <a:endParaRPr lang="en-US" dirty="0" smtClean="0">
              <a:latin typeface="Engravers MT"/>
              <a:cs typeface="Engravers MT"/>
            </a:endParaRPr>
          </a:p>
          <a:p>
            <a:r>
              <a:rPr lang="en-US" dirty="0" smtClean="0">
                <a:latin typeface="Engravers MT"/>
                <a:cs typeface="Engravers MT"/>
              </a:rPr>
              <a:t>EXCLUSIONARY LANGUAGE </a:t>
            </a:r>
          </a:p>
          <a:p>
            <a:endParaRPr lang="en-US" dirty="0" smtClean="0">
              <a:latin typeface="Engravers MT"/>
              <a:cs typeface="Engravers MT"/>
            </a:endParaRPr>
          </a:p>
          <a:p>
            <a:r>
              <a:rPr lang="en-US" dirty="0" smtClean="0">
                <a:latin typeface="Engravers MT"/>
                <a:cs typeface="Engravers MT"/>
              </a:rPr>
              <a:t>MAKE CHANGE THROUGH WORDS</a:t>
            </a:r>
            <a:endParaRPr lang="en-US" dirty="0">
              <a:latin typeface="Engravers MT"/>
              <a:cs typeface="Engravers MT"/>
            </a:endParaRPr>
          </a:p>
        </p:txBody>
      </p:sp>
    </p:spTree>
    <p:extLst>
      <p:ext uri="{BB962C8B-B14F-4D97-AF65-F5344CB8AC3E}">
        <p14:creationId xmlns:p14="http://schemas.microsoft.com/office/powerpoint/2010/main" val="11933125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23187" r="-23187"/>
          <a:stretch>
            <a:fillRect/>
          </a:stretch>
        </p:blipFill>
        <p:spPr>
          <a:xfrm>
            <a:off x="-1" y="990600"/>
            <a:ext cx="9338041" cy="5135563"/>
          </a:xfrm>
        </p:spPr>
      </p:pic>
    </p:spTree>
    <p:extLst>
      <p:ext uri="{BB962C8B-B14F-4D97-AF65-F5344CB8AC3E}">
        <p14:creationId xmlns:p14="http://schemas.microsoft.com/office/powerpoint/2010/main" val="27241709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18755" r="-18755"/>
          <a:stretch>
            <a:fillRect/>
          </a:stretch>
        </p:blipFill>
        <p:spPr>
          <a:xfrm>
            <a:off x="-457200" y="533400"/>
            <a:ext cx="10307927" cy="5668963"/>
          </a:xfrm>
        </p:spPr>
      </p:pic>
    </p:spTree>
    <p:extLst>
      <p:ext uri="{BB962C8B-B14F-4D97-AF65-F5344CB8AC3E}">
        <p14:creationId xmlns:p14="http://schemas.microsoft.com/office/powerpoint/2010/main" val="7464887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81268" r="-81268"/>
          <a:stretch>
            <a:fillRect/>
          </a:stretch>
        </p:blipFill>
        <p:spPr>
          <a:xfrm>
            <a:off x="0" y="838200"/>
            <a:ext cx="9615152" cy="5287963"/>
          </a:xfrm>
        </p:spPr>
      </p:pic>
    </p:spTree>
    <p:extLst>
      <p:ext uri="{BB962C8B-B14F-4D97-AF65-F5344CB8AC3E}">
        <p14:creationId xmlns:p14="http://schemas.microsoft.com/office/powerpoint/2010/main" val="91323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rmAutofit/>
          </a:bodyPr>
          <a:lstStyle/>
          <a:p>
            <a:r>
              <a:rPr lang="en-US" dirty="0" err="1" smtClean="0">
                <a:latin typeface="Engravers MT" pitchFamily="18" charset="0"/>
              </a:rPr>
              <a:t>Tupac</a:t>
            </a:r>
            <a:r>
              <a:rPr lang="en-US" dirty="0" smtClean="0">
                <a:latin typeface="Engravers MT" pitchFamily="18" charset="0"/>
              </a:rPr>
              <a:t>:</a:t>
            </a:r>
            <a:br>
              <a:rPr lang="en-US" dirty="0" smtClean="0">
                <a:latin typeface="Engravers MT" pitchFamily="18" charset="0"/>
              </a:rPr>
            </a:br>
            <a:r>
              <a:rPr lang="en-US" dirty="0" smtClean="0">
                <a:latin typeface="Engravers MT" pitchFamily="18" charset="0"/>
              </a:rPr>
              <a:t>“Changes” </a:t>
            </a:r>
            <a:endParaRPr lang="en-US" dirty="0">
              <a:latin typeface="Engravers MT" pitchFamily="18" charset="0"/>
            </a:endParaRPr>
          </a:p>
        </p:txBody>
      </p:sp>
      <p:sp>
        <p:nvSpPr>
          <p:cNvPr id="3" name="Content Placeholder 2"/>
          <p:cNvSpPr>
            <a:spLocks noGrp="1"/>
          </p:cNvSpPr>
          <p:nvPr>
            <p:ph idx="1"/>
          </p:nvPr>
        </p:nvSpPr>
        <p:spPr>
          <a:xfrm>
            <a:off x="457200" y="3429000"/>
            <a:ext cx="8229600" cy="2697163"/>
          </a:xfrm>
        </p:spPr>
        <p:txBody>
          <a:bodyPr/>
          <a:lstStyle/>
          <a:p>
            <a:r>
              <a:rPr lang="en-US" dirty="0">
                <a:hlinkClick r:id="rId2"/>
              </a:rPr>
              <a:t>http://www.youtube.com/watch?v=</a:t>
            </a:r>
            <a:r>
              <a:rPr lang="en-US" dirty="0" smtClean="0">
                <a:hlinkClick r:id="rId2"/>
              </a:rPr>
              <a:t>8zhvf4zwVT0</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18187" r="-18187"/>
          <a:stretch>
            <a:fillRect/>
          </a:stretch>
        </p:blipFill>
        <p:spPr>
          <a:xfrm>
            <a:off x="-1" y="990600"/>
            <a:ext cx="9338041" cy="5135563"/>
          </a:xfrm>
        </p:spPr>
      </p:pic>
    </p:spTree>
    <p:extLst>
      <p:ext uri="{BB962C8B-B14F-4D97-AF65-F5344CB8AC3E}">
        <p14:creationId xmlns:p14="http://schemas.microsoft.com/office/powerpoint/2010/main" val="248826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83699" r="-83699"/>
          <a:stretch>
            <a:fillRect/>
          </a:stretch>
        </p:blipFill>
        <p:spPr>
          <a:xfrm>
            <a:off x="0" y="685800"/>
            <a:ext cx="9892262" cy="5440363"/>
          </a:xfrm>
        </p:spPr>
      </p:pic>
    </p:spTree>
    <p:extLst>
      <p:ext uri="{BB962C8B-B14F-4D97-AF65-F5344CB8AC3E}">
        <p14:creationId xmlns:p14="http://schemas.microsoft.com/office/powerpoint/2010/main" val="156920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Engravers MT" pitchFamily="18" charset="0"/>
              </a:rPr>
              <a:t>Letter to the editor</a:t>
            </a:r>
            <a:endParaRPr lang="en-US" dirty="0">
              <a:latin typeface="Engravers MT" pitchFamily="18" charset="0"/>
            </a:endParaRPr>
          </a:p>
        </p:txBody>
      </p:sp>
      <p:sp>
        <p:nvSpPr>
          <p:cNvPr id="3" name="Content Placeholder 2"/>
          <p:cNvSpPr>
            <a:spLocks noGrp="1"/>
          </p:cNvSpPr>
          <p:nvPr>
            <p:ph idx="1"/>
          </p:nvPr>
        </p:nvSpPr>
        <p:spPr>
          <a:xfrm>
            <a:off x="457200" y="1676400"/>
            <a:ext cx="8153400" cy="4953000"/>
          </a:xfrm>
          <a:solidFill>
            <a:schemeClr val="bg1"/>
          </a:solidFill>
        </p:spPr>
        <p:txBody>
          <a:bodyPr>
            <a:normAutofit fontScale="40000" lnSpcReduction="20000"/>
          </a:bodyPr>
          <a:lstStyle/>
          <a:p>
            <a:pPr>
              <a:buNone/>
            </a:pPr>
            <a:r>
              <a:rPr lang="en-US" sz="4500" dirty="0" smtClean="0"/>
              <a:t>	“</a:t>
            </a:r>
            <a:r>
              <a:rPr lang="en-US" sz="4500" dirty="0">
                <a:hlinkClick r:id="rId2"/>
              </a:rPr>
              <a:t>Trouble With Marijuana Arrests</a:t>
            </a:r>
            <a:r>
              <a:rPr lang="en-US" sz="4500" dirty="0"/>
              <a:t>” (editorial, Sept. 27) is very much on point in calling for government agencies to investigate the aggressive marijuana arrest policies of the New York Police Department. But the call for scrutiny should not stop there. </a:t>
            </a:r>
            <a:endParaRPr lang="en-US" sz="4500" dirty="0" smtClean="0"/>
          </a:p>
          <a:p>
            <a:pPr>
              <a:buNone/>
            </a:pPr>
            <a:endParaRPr lang="en-US" sz="4500" dirty="0" smtClean="0"/>
          </a:p>
          <a:p>
            <a:pPr>
              <a:buNone/>
            </a:pPr>
            <a:r>
              <a:rPr lang="en-US" sz="4500" dirty="0" smtClean="0"/>
              <a:t>	Every </a:t>
            </a:r>
            <a:r>
              <a:rPr lang="en-US" sz="4500" dirty="0"/>
              <a:t>day, the city’s police engage in objectionable practices that harm people and communities. Young black and brown men stopped and frisked for no apparent reason; people in psychiatric crisis thrown to the ground, handcuffed and locked up; gay and transgender people harassed as they enter a local community center; sex workers arrested simply for carrying condoms; street vendors fined and arrested for violating arbitrarily enforced minor rules; and homeless people roughed up and apprehended for sleeping on a park bench. </a:t>
            </a:r>
            <a:endParaRPr lang="en-US" sz="4500" dirty="0" smtClean="0"/>
          </a:p>
          <a:p>
            <a:pPr>
              <a:buNone/>
            </a:pPr>
            <a:r>
              <a:rPr lang="en-US" sz="4500" dirty="0"/>
              <a:t>	</a:t>
            </a:r>
          </a:p>
          <a:p>
            <a:pPr>
              <a:buNone/>
            </a:pPr>
            <a:r>
              <a:rPr lang="en-US" sz="4500" dirty="0" smtClean="0"/>
              <a:t>	One </a:t>
            </a:r>
            <a:r>
              <a:rPr lang="en-US" sz="4500" dirty="0"/>
              <a:t>characteristic joins the people subjected to these harsh practices: they are members of marginalized groups viewed as powerless to oppose police abuse effectively. New York City should help and protect the vulnerable people in its midst, not use its police force to ostracize and punish them. </a:t>
            </a:r>
            <a:endParaRPr lang="en-US" sz="4500" dirty="0" smtClean="0"/>
          </a:p>
          <a:p>
            <a:endParaRPr lang="en-US" dirty="0"/>
          </a:p>
          <a:p>
            <a:pPr>
              <a:buNone/>
            </a:pPr>
            <a:r>
              <a:rPr lang="en-US" dirty="0" smtClean="0"/>
              <a:t>	</a:t>
            </a:r>
            <a:r>
              <a:rPr lang="en-US" sz="2500" dirty="0" smtClean="0"/>
              <a:t>ROBERT </a:t>
            </a:r>
            <a:r>
              <a:rPr lang="en-US" sz="2500" dirty="0"/>
              <a:t>GANGI</a:t>
            </a:r>
            <a:br>
              <a:rPr lang="en-US" sz="2500" dirty="0"/>
            </a:br>
            <a:r>
              <a:rPr lang="en-US" sz="2500" dirty="0"/>
              <a:t>Director, Police Reform Organizing Project, Urban Justice Center</a:t>
            </a:r>
            <a:br>
              <a:rPr lang="en-US" sz="2500" dirty="0"/>
            </a:br>
            <a:r>
              <a:rPr lang="en-US" sz="2500" dirty="0"/>
              <a:t>New York, Sept. 27, 2011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Community service project</a:t>
            </a:r>
            <a:endParaRPr lang="en-US" dirty="0">
              <a:latin typeface="Engravers MT" pitchFamily="18" charset="0"/>
            </a:endParaRPr>
          </a:p>
        </p:txBody>
      </p:sp>
      <p:sp>
        <p:nvSpPr>
          <p:cNvPr id="3" name="Content Placeholder 2"/>
          <p:cNvSpPr>
            <a:spLocks noGrp="1"/>
          </p:cNvSpPr>
          <p:nvPr>
            <p:ph idx="1"/>
          </p:nvPr>
        </p:nvSpPr>
        <p:spPr>
          <a:xfrm>
            <a:off x="3505200" y="1828800"/>
            <a:ext cx="3124200" cy="1828800"/>
          </a:xfrm>
        </p:spPr>
        <p:txBody>
          <a:bodyPr>
            <a:normAutofit fontScale="25000" lnSpcReduction="20000"/>
          </a:bodyPr>
          <a:lstStyle/>
          <a:p>
            <a:pPr lvl="1" algn="ctr">
              <a:buNone/>
            </a:pPr>
            <a:r>
              <a:rPr lang="en-US" sz="8000" b="1" dirty="0" smtClean="0"/>
              <a:t>Community Service </a:t>
            </a:r>
          </a:p>
          <a:p>
            <a:pPr lvl="1" algn="ctr">
              <a:buNone/>
            </a:pPr>
            <a:r>
              <a:rPr lang="en-US" sz="8000" b="1" dirty="0" smtClean="0"/>
              <a:t>at soup kitchen in </a:t>
            </a:r>
          </a:p>
          <a:p>
            <a:pPr lvl="1" algn="ctr">
              <a:buNone/>
            </a:pPr>
            <a:r>
              <a:rPr lang="en-US" sz="8000" b="1" dirty="0" smtClean="0"/>
              <a:t>Harlem, New York. </a:t>
            </a:r>
          </a:p>
          <a:p>
            <a:pPr lvl="1" algn="ctr">
              <a:buNone/>
            </a:pPr>
            <a:r>
              <a:rPr lang="en-US" sz="8000" b="1" dirty="0" smtClean="0"/>
              <a:t>(Christmas Day)</a:t>
            </a:r>
          </a:p>
          <a:p>
            <a:pPr lvl="1">
              <a:buNone/>
            </a:pPr>
            <a:endParaRPr lang="en-US" sz="9600" dirty="0" smtClean="0"/>
          </a:p>
        </p:txBody>
      </p:sp>
      <p:pic>
        <p:nvPicPr>
          <p:cNvPr id="5123" name="Picture 3" descr="photo"/>
          <p:cNvPicPr>
            <a:picLocks noChangeAspect="1" noChangeArrowheads="1"/>
          </p:cNvPicPr>
          <p:nvPr/>
        </p:nvPicPr>
        <p:blipFill>
          <a:blip r:embed="rId2" cstate="print"/>
          <a:srcRect/>
          <a:stretch>
            <a:fillRect/>
          </a:stretch>
        </p:blipFill>
        <p:spPr bwMode="auto">
          <a:xfrm>
            <a:off x="228600" y="1524000"/>
            <a:ext cx="3733800" cy="2732351"/>
          </a:xfrm>
          <a:prstGeom prst="rect">
            <a:avLst/>
          </a:prstGeom>
          <a:noFill/>
        </p:spPr>
      </p:pic>
      <p:pic>
        <p:nvPicPr>
          <p:cNvPr id="5124" name="Picture 4"/>
          <p:cNvPicPr>
            <a:picLocks noChangeAspect="1" noChangeArrowheads="1"/>
          </p:cNvPicPr>
          <p:nvPr/>
        </p:nvPicPr>
        <p:blipFill>
          <a:blip r:embed="rId3" cstate="print"/>
          <a:srcRect/>
          <a:stretch>
            <a:fillRect/>
          </a:stretch>
        </p:blipFill>
        <p:spPr bwMode="auto">
          <a:xfrm>
            <a:off x="228600" y="4724400"/>
            <a:ext cx="4800600" cy="172085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5410200" y="3505200"/>
            <a:ext cx="3505200" cy="2628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Organize a Fundraiser</a:t>
            </a:r>
            <a:endParaRPr lang="en-US" dirty="0">
              <a:latin typeface="Engravers MT" pitchFamily="18" charset="0"/>
            </a:endParaRPr>
          </a:p>
        </p:txBody>
      </p:sp>
      <p:pic>
        <p:nvPicPr>
          <p:cNvPr id="22530" name="Picture 2"/>
          <p:cNvPicPr>
            <a:picLocks noGrp="1" noChangeAspect="1" noChangeArrowheads="1"/>
          </p:cNvPicPr>
          <p:nvPr>
            <p:ph idx="1"/>
          </p:nvPr>
        </p:nvPicPr>
        <p:blipFill>
          <a:blip r:embed="rId2" cstate="print"/>
          <a:srcRect/>
          <a:stretch>
            <a:fillRect/>
          </a:stretch>
        </p:blipFill>
        <p:spPr bwMode="auto">
          <a:xfrm>
            <a:off x="228600" y="1905000"/>
            <a:ext cx="3200400" cy="240030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3581400" y="3276600"/>
            <a:ext cx="5384582" cy="3352800"/>
          </a:xfrm>
          <a:prstGeom prst="rect">
            <a:avLst/>
          </a:prstGeom>
          <a:noFill/>
          <a:ln w="9525">
            <a:noFill/>
            <a:miter lim="800000"/>
            <a:headEnd/>
            <a:tailEnd/>
          </a:ln>
        </p:spPr>
      </p:pic>
      <p:sp>
        <p:nvSpPr>
          <p:cNvPr id="6" name="TextBox 5"/>
          <p:cNvSpPr txBox="1"/>
          <p:nvPr/>
        </p:nvSpPr>
        <p:spPr>
          <a:xfrm>
            <a:off x="381000" y="4572000"/>
            <a:ext cx="2971800" cy="1477328"/>
          </a:xfrm>
          <a:prstGeom prst="rect">
            <a:avLst/>
          </a:prstGeom>
          <a:noFill/>
        </p:spPr>
        <p:txBody>
          <a:bodyPr wrap="square" rtlCol="0">
            <a:spAutoFit/>
          </a:bodyPr>
          <a:lstStyle/>
          <a:p>
            <a:r>
              <a:rPr lang="en-US" dirty="0" smtClean="0">
                <a:latin typeface="Engravers MT" pitchFamily="18" charset="0"/>
              </a:rPr>
              <a:t>SUNY PLATTSBURGH’s  </a:t>
            </a:r>
          </a:p>
          <a:p>
            <a:endParaRPr lang="en-US" dirty="0">
              <a:latin typeface="Engravers MT" pitchFamily="18" charset="0"/>
            </a:endParaRPr>
          </a:p>
          <a:p>
            <a:r>
              <a:rPr lang="en-US" dirty="0" smtClean="0">
                <a:latin typeface="Engravers MT" pitchFamily="18" charset="0"/>
              </a:rPr>
              <a:t>Relay for Life 2011 </a:t>
            </a:r>
            <a:endParaRPr lang="en-US" dirty="0">
              <a:latin typeface="Engravers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6400800" cy="1143000"/>
          </a:xfrm>
        </p:spPr>
        <p:txBody>
          <a:bodyPr>
            <a:normAutofit fontScale="90000"/>
          </a:bodyPr>
          <a:lstStyle/>
          <a:p>
            <a:pPr algn="r"/>
            <a:r>
              <a:rPr lang="en-US" dirty="0" smtClean="0">
                <a:latin typeface="Engravers MT" pitchFamily="18" charset="0"/>
              </a:rPr>
              <a:t>Protest/rally</a:t>
            </a:r>
            <a:endParaRPr lang="en-US" dirty="0">
              <a:latin typeface="Engravers MT" pitchFamily="18" charset="0"/>
            </a:endParaRPr>
          </a:p>
        </p:txBody>
      </p:sp>
      <p:pic>
        <p:nvPicPr>
          <p:cNvPr id="4097" name="Picture 1"/>
          <p:cNvPicPr>
            <a:picLocks noGrp="1" noChangeAspect="1" noChangeArrowheads="1"/>
          </p:cNvPicPr>
          <p:nvPr>
            <p:ph idx="1"/>
          </p:nvPr>
        </p:nvPicPr>
        <p:blipFill>
          <a:blip r:embed="rId2" cstate="print"/>
          <a:srcRect/>
          <a:stretch>
            <a:fillRect/>
          </a:stretch>
        </p:blipFill>
        <p:spPr bwMode="auto">
          <a:xfrm>
            <a:off x="152400" y="228600"/>
            <a:ext cx="2921000" cy="219075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923000" y="1342549"/>
            <a:ext cx="4068600" cy="3229451"/>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52400" y="2895600"/>
            <a:ext cx="4572000" cy="3048000"/>
          </a:xfrm>
          <a:prstGeom prst="rect">
            <a:avLst/>
          </a:prstGeom>
          <a:noFill/>
          <a:ln w="9525">
            <a:noFill/>
            <a:miter lim="800000"/>
            <a:headEnd/>
            <a:tailEnd/>
          </a:ln>
        </p:spPr>
      </p:pic>
      <p:sp>
        <p:nvSpPr>
          <p:cNvPr id="7" name="TextBox 6"/>
          <p:cNvSpPr txBox="1"/>
          <p:nvPr/>
        </p:nvSpPr>
        <p:spPr>
          <a:xfrm>
            <a:off x="5257800" y="4953000"/>
            <a:ext cx="3124200" cy="646331"/>
          </a:xfrm>
          <a:prstGeom prst="rect">
            <a:avLst/>
          </a:prstGeom>
          <a:noFill/>
        </p:spPr>
        <p:txBody>
          <a:bodyPr wrap="square" rtlCol="0">
            <a:spAutoFit/>
          </a:bodyPr>
          <a:lstStyle/>
          <a:p>
            <a:pPr algn="ctr"/>
            <a:r>
              <a:rPr lang="en-US" dirty="0" smtClean="0">
                <a:latin typeface="Engravers MT" pitchFamily="18" charset="0"/>
              </a:rPr>
              <a:t>Occupy Wall Street</a:t>
            </a:r>
            <a:endParaRPr lang="en-US" dirty="0">
              <a:latin typeface="Engravers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SUNY Plattsburgh Protests</a:t>
            </a:r>
            <a:endParaRPr lang="en-U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0" y="1143000"/>
            <a:ext cx="4114800" cy="2743200"/>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4876800" y="1219200"/>
            <a:ext cx="4267200" cy="3200400"/>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762000" y="3962400"/>
            <a:ext cx="3528391" cy="2705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Teach! </a:t>
            </a:r>
            <a:br>
              <a:rPr lang="en-US" dirty="0" smtClean="0">
                <a:latin typeface="Engravers MT" pitchFamily="18" charset="0"/>
              </a:rPr>
            </a:br>
            <a:r>
              <a:rPr lang="en-US" dirty="0" smtClean="0">
                <a:latin typeface="Engravers MT" pitchFamily="18" charset="0"/>
              </a:rPr>
              <a:t>Younger students</a:t>
            </a:r>
            <a:endParaRPr lang="en-US" dirty="0">
              <a:latin typeface="Engravers MT" pitchFamily="18" charset="0"/>
            </a:endParaRPr>
          </a:p>
        </p:txBody>
      </p:sp>
      <p:sp>
        <p:nvSpPr>
          <p:cNvPr id="3" name="Content Placeholder 2"/>
          <p:cNvSpPr>
            <a:spLocks noGrp="1"/>
          </p:cNvSpPr>
          <p:nvPr>
            <p:ph idx="1"/>
          </p:nvPr>
        </p:nvSpPr>
        <p:spPr>
          <a:xfrm>
            <a:off x="3657600" y="1600200"/>
            <a:ext cx="5029200" cy="4525963"/>
          </a:xfrm>
        </p:spPr>
        <p:txBody>
          <a:bodyPr/>
          <a:lstStyle/>
          <a:p>
            <a:pPr marL="0" lvl="3" indent="0">
              <a:buNone/>
            </a:pPr>
            <a:endParaRPr lang="en-US" dirty="0" smtClean="0">
              <a:latin typeface="Engravers MT" pitchFamily="18" charset="0"/>
            </a:endParaRPr>
          </a:p>
          <a:p>
            <a:pPr marL="0" lvl="3" indent="0">
              <a:buNone/>
            </a:pPr>
            <a:endParaRPr lang="en-US" dirty="0">
              <a:latin typeface="Engravers MT" pitchFamily="18" charset="0"/>
            </a:endParaRPr>
          </a:p>
          <a:p>
            <a:pPr marL="0" lvl="3" indent="0">
              <a:buNone/>
            </a:pPr>
            <a:endParaRPr lang="en-US" dirty="0" smtClean="0">
              <a:latin typeface="Engravers MT" pitchFamily="18" charset="0"/>
            </a:endParaRPr>
          </a:p>
          <a:p>
            <a:pPr marL="0" lvl="3" indent="0">
              <a:buFont typeface="Arial" pitchFamily="34" charset="0"/>
              <a:buChar char="•"/>
            </a:pPr>
            <a:r>
              <a:rPr lang="en-US" dirty="0" smtClean="0">
                <a:latin typeface="Engravers MT" pitchFamily="18" charset="0"/>
              </a:rPr>
              <a:t>   LEADERSHIP CONFERENCE</a:t>
            </a:r>
            <a:br>
              <a:rPr lang="en-US" dirty="0" smtClean="0">
                <a:latin typeface="Engravers MT" pitchFamily="18" charset="0"/>
              </a:rPr>
            </a:br>
            <a:endParaRPr lang="en-US" dirty="0" smtClean="0">
              <a:latin typeface="Engravers MT" pitchFamily="18" charset="0"/>
            </a:endParaRPr>
          </a:p>
          <a:p>
            <a:pPr marL="0" lvl="3" indent="0">
              <a:buFont typeface="Arial" pitchFamily="34" charset="0"/>
              <a:buChar char="•"/>
            </a:pPr>
            <a:r>
              <a:rPr lang="en-US" dirty="0" smtClean="0">
                <a:latin typeface="Engravers MT" pitchFamily="18" charset="0"/>
              </a:rPr>
              <a:t>   GIRLS EMPOWERMENT   (BODY IMAGE)</a:t>
            </a:r>
            <a:br>
              <a:rPr lang="en-US" dirty="0" smtClean="0">
                <a:latin typeface="Engravers MT" pitchFamily="18" charset="0"/>
              </a:rPr>
            </a:br>
            <a:endParaRPr lang="en-US" dirty="0" smtClean="0">
              <a:latin typeface="Engravers MT" pitchFamily="18" charset="0"/>
            </a:endParaRPr>
          </a:p>
          <a:p>
            <a:pPr marL="0" lvl="3" indent="0">
              <a:buFont typeface="Arial" pitchFamily="34" charset="0"/>
              <a:buChar char="•"/>
            </a:pPr>
            <a:r>
              <a:rPr lang="en-US" dirty="0" smtClean="0">
                <a:latin typeface="Engravers MT" pitchFamily="18" charset="0"/>
              </a:rPr>
              <a:t>   BULLYING </a:t>
            </a:r>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33400" y="1828800"/>
            <a:ext cx="2895600" cy="434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art</a:t>
            </a:r>
            <a:endParaRPr lang="en-US" dirty="0">
              <a:latin typeface="Engravers MT" pitchFamily="18" charset="0"/>
            </a:endParaRPr>
          </a:p>
        </p:txBody>
      </p:sp>
      <p:sp>
        <p:nvSpPr>
          <p:cNvPr id="3" name="Content Placeholder 2"/>
          <p:cNvSpPr>
            <a:spLocks noGrp="1"/>
          </p:cNvSpPr>
          <p:nvPr>
            <p:ph idx="1"/>
          </p:nvPr>
        </p:nvSpPr>
        <p:spPr>
          <a:xfrm>
            <a:off x="0" y="1600201"/>
            <a:ext cx="9144000" cy="2133600"/>
          </a:xfrm>
        </p:spPr>
        <p:txBody>
          <a:bodyPr>
            <a:normAutofit/>
          </a:bodyPr>
          <a:lstStyle/>
          <a:p>
            <a:pPr marL="0" lvl="1" indent="0">
              <a:buNone/>
            </a:pPr>
            <a:r>
              <a:rPr lang="en-US" sz="2400" dirty="0" smtClean="0">
                <a:latin typeface="Engravers MT" pitchFamily="18" charset="0"/>
              </a:rPr>
              <a:t>Mural, poetry, song, publish a book </a:t>
            </a:r>
          </a:p>
          <a:p>
            <a:pPr lvl="1">
              <a:buNone/>
            </a:pPr>
            <a:endParaRPr lang="en-US" dirty="0"/>
          </a:p>
          <a:p>
            <a:pPr lvl="1">
              <a:buFontTx/>
              <a:buChar char="-"/>
            </a:pPr>
            <a:r>
              <a:rPr lang="en-US" sz="2400" dirty="0" smtClean="0">
                <a:latin typeface="Engravers MT" pitchFamily="18" charset="0"/>
              </a:rPr>
              <a:t>La </a:t>
            </a:r>
            <a:r>
              <a:rPr lang="en-US" sz="2400" dirty="0" err="1" smtClean="0">
                <a:latin typeface="Engravers MT" pitchFamily="18" charset="0"/>
              </a:rPr>
              <a:t>Bruja</a:t>
            </a:r>
            <a:r>
              <a:rPr lang="en-US" sz="2400" dirty="0" smtClean="0">
                <a:latin typeface="Engravers MT" pitchFamily="18" charset="0"/>
              </a:rPr>
              <a:t> </a:t>
            </a:r>
            <a:endParaRPr lang="en-US" sz="2400" dirty="0" smtClean="0">
              <a:latin typeface="Engravers MT" pitchFamily="18" charset="0"/>
            </a:endParaRPr>
          </a:p>
          <a:p>
            <a:endParaRPr lang="en-US" dirty="0"/>
          </a:p>
        </p:txBody>
      </p:sp>
      <p:pic>
        <p:nvPicPr>
          <p:cNvPr id="2049" name="Picture 1"/>
          <p:cNvPicPr>
            <a:picLocks noChangeAspect="1" noChangeArrowheads="1"/>
          </p:cNvPicPr>
          <p:nvPr/>
        </p:nvPicPr>
        <p:blipFill>
          <a:blip r:embed="rId2" cstate="print"/>
          <a:srcRect/>
          <a:stretch>
            <a:fillRect/>
          </a:stretch>
        </p:blipFill>
        <p:spPr bwMode="auto">
          <a:xfrm>
            <a:off x="228600" y="4038600"/>
            <a:ext cx="3962400" cy="263895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470400" y="3276600"/>
            <a:ext cx="4470400" cy="3352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7259</TotalTime>
  <Words>240</Words>
  <Application>Microsoft Macintosh PowerPoint</Application>
  <PresentationFormat>On-screen Show (4:3)</PresentationFormat>
  <Paragraphs>77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ACTIVISM </vt:lpstr>
      <vt:lpstr>Tupac: “Changes” </vt:lpstr>
      <vt:lpstr>Letter to the editor</vt:lpstr>
      <vt:lpstr>Community service project</vt:lpstr>
      <vt:lpstr>Organize a Fundraiser</vt:lpstr>
      <vt:lpstr>Protest/rally</vt:lpstr>
      <vt:lpstr>SUNY Plattsburgh Protests</vt:lpstr>
      <vt:lpstr>Teach!  Younger students</vt:lpstr>
      <vt:lpstr>art</vt:lpstr>
      <vt:lpstr>Start a business</vt:lpstr>
      <vt:lpstr>Lollipop Moment </vt:lpstr>
      <vt:lpstr>Day 2 </vt:lpstr>
      <vt:lpstr>What is the point of activism? </vt:lpstr>
      <vt:lpstr>From www.dosomething.org</vt:lpstr>
      <vt:lpstr>From  Rules for Radicals: </vt:lpstr>
      <vt:lpstr>ACTIVISM VS. ACADEMIA</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Phase One:  Idea Generation </dc:title>
  <dc:subject/>
  <dc:creator>Lindsay Lyons</dc:creator>
  <cp:keywords/>
  <dc:description/>
  <cp:lastModifiedBy>Lindsay Lyons</cp:lastModifiedBy>
  <cp:revision>18</cp:revision>
  <dcterms:created xsi:type="dcterms:W3CDTF">2011-10-10T21:57:16Z</dcterms:created>
  <dcterms:modified xsi:type="dcterms:W3CDTF">2013-04-19T22:30:39Z</dcterms:modified>
  <cp:category/>
</cp:coreProperties>
</file>