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82" r:id="rId3"/>
    <p:sldId id="284" r:id="rId4"/>
    <p:sldId id="274" r:id="rId5"/>
    <p:sldId id="288" r:id="rId6"/>
    <p:sldId id="289" r:id="rId7"/>
    <p:sldId id="280" r:id="rId8"/>
    <p:sldId id="260" r:id="rId9"/>
    <p:sldId id="276" r:id="rId10"/>
    <p:sldId id="278" r:id="rId11"/>
    <p:sldId id="271" r:id="rId12"/>
    <p:sldId id="273" r:id="rId13"/>
    <p:sldId id="287" r:id="rId14"/>
    <p:sldId id="275" r:id="rId15"/>
    <p:sldId id="262" r:id="rId16"/>
    <p:sldId id="283" r:id="rId17"/>
    <p:sldId id="264" r:id="rId18"/>
    <p:sldId id="265" r:id="rId19"/>
    <p:sldId id="266" r:id="rId20"/>
    <p:sldId id="272" r:id="rId21"/>
    <p:sldId id="277" r:id="rId22"/>
    <p:sldId id="257" r:id="rId23"/>
    <p:sldId id="259" r:id="rId24"/>
    <p:sldId id="263" r:id="rId25"/>
    <p:sldId id="258" r:id="rId26"/>
    <p:sldId id="261" r:id="rId27"/>
    <p:sldId id="281" r:id="rId28"/>
    <p:sldId id="285" r:id="rId29"/>
    <p:sldId id="286" r:id="rId30"/>
    <p:sldId id="269" r:id="rId31"/>
    <p:sldId id="279" r:id="rId32"/>
    <p:sldId id="268" r:id="rId33"/>
    <p:sldId id="270" r:id="rId34"/>
    <p:sldId id="267"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clrMode="bw"/>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9" d="100"/>
          <a:sy n="79" d="100"/>
        </p:scale>
        <p:origin x="-120" y="-45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printerSettings" Target="printerSettings/printerSettings1.bin"/><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0481CB-2043-F645-BDD3-25AF0A13D8F4}"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30033172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81CB-2043-F645-BDD3-25AF0A13D8F4}"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27628333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81CB-2043-F645-BDD3-25AF0A13D8F4}"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3368475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0481CB-2043-F645-BDD3-25AF0A13D8F4}"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11161595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0481CB-2043-F645-BDD3-25AF0A13D8F4}" type="datetimeFigureOut">
              <a:rPr lang="en-US" smtClean="0"/>
              <a:t>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200446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0481CB-2043-F645-BDD3-25AF0A13D8F4}"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3270756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0481CB-2043-F645-BDD3-25AF0A13D8F4}" type="datetimeFigureOut">
              <a:rPr lang="en-US" smtClean="0"/>
              <a:t>12/9/12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959244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0481CB-2043-F645-BDD3-25AF0A13D8F4}" type="datetimeFigureOut">
              <a:rPr lang="en-US" smtClean="0"/>
              <a:t>12/9/12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42450410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0481CB-2043-F645-BDD3-25AF0A13D8F4}" type="datetimeFigureOut">
              <a:rPr lang="en-US" smtClean="0"/>
              <a:t>12/9/12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3732218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481CB-2043-F645-BDD3-25AF0A13D8F4}"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672858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0481CB-2043-F645-BDD3-25AF0A13D8F4}" type="datetimeFigureOut">
              <a:rPr lang="en-US" smtClean="0"/>
              <a:t>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7610CB-7BA4-694D-AFF4-6FD6DD4FFD91}" type="slidenum">
              <a:rPr lang="en-US" smtClean="0"/>
              <a:t>‹#›</a:t>
            </a:fld>
            <a:endParaRPr lang="en-US"/>
          </a:p>
        </p:txBody>
      </p:sp>
    </p:spTree>
    <p:extLst>
      <p:ext uri="{BB962C8B-B14F-4D97-AF65-F5344CB8AC3E}">
        <p14:creationId xmlns:p14="http://schemas.microsoft.com/office/powerpoint/2010/main" val="415615584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0481CB-2043-F645-BDD3-25AF0A13D8F4}" type="datetimeFigureOut">
              <a:rPr lang="en-US" smtClean="0"/>
              <a:t>12/9/12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7610CB-7BA4-694D-AFF4-6FD6DD4FFD91}" type="slidenum">
              <a:rPr lang="en-US" smtClean="0"/>
              <a:t>‹#›</a:t>
            </a:fld>
            <a:endParaRPr lang="en-US"/>
          </a:p>
        </p:txBody>
      </p:sp>
    </p:spTree>
    <p:extLst>
      <p:ext uri="{BB962C8B-B14F-4D97-AF65-F5344CB8AC3E}">
        <p14:creationId xmlns:p14="http://schemas.microsoft.com/office/powerpoint/2010/main" val="4034533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acs.org" TargetMode="External"/><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rimeticker.com" TargetMode="Externa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athpenaltyinfo.org"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eathpenaltyinfo.org" TargetMode="Externa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Death Penalty Gallery Walk</a:t>
            </a:r>
            <a:endParaRPr lang="en-US" dirty="0"/>
          </a:p>
        </p:txBody>
      </p:sp>
      <p:sp>
        <p:nvSpPr>
          <p:cNvPr id="3" name="Subtitle 2"/>
          <p:cNvSpPr>
            <a:spLocks noGrp="1"/>
          </p:cNvSpPr>
          <p:nvPr>
            <p:ph type="subTitle" idx="1"/>
          </p:nvPr>
        </p:nvSpPr>
        <p:spPr/>
        <p:txBody>
          <a:bodyPr/>
          <a:lstStyle/>
          <a:p>
            <a:r>
              <a:rPr lang="en-US" dirty="0" smtClean="0"/>
              <a:t>Government</a:t>
            </a:r>
          </a:p>
          <a:p>
            <a:r>
              <a:rPr lang="en-US" dirty="0" smtClean="0"/>
              <a:t>Ms. Lyons </a:t>
            </a:r>
            <a:endParaRPr lang="en-US" dirty="0"/>
          </a:p>
        </p:txBody>
      </p:sp>
    </p:spTree>
    <p:extLst>
      <p:ext uri="{BB962C8B-B14F-4D97-AF65-F5344CB8AC3E}">
        <p14:creationId xmlns:p14="http://schemas.microsoft.com/office/powerpoint/2010/main" val="2848076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smtClean="0"/>
              <a:t>Fareed</a:t>
            </a:r>
            <a:r>
              <a:rPr lang="en-US" sz="3200" dirty="0" smtClean="0"/>
              <a:t> </a:t>
            </a:r>
            <a:r>
              <a:rPr lang="en-US" sz="3200" dirty="0" err="1" smtClean="0"/>
              <a:t>Zakaria</a:t>
            </a:r>
            <a:r>
              <a:rPr lang="en-US" sz="3200" dirty="0" smtClean="0"/>
              <a:t>, </a:t>
            </a:r>
            <a:r>
              <a:rPr lang="en-US" sz="3200" i="1" dirty="0" smtClean="0"/>
              <a:t>CNN</a:t>
            </a:r>
            <a:r>
              <a:rPr lang="en-US" sz="3200" dirty="0" smtClean="0"/>
              <a:t> World News </a:t>
            </a:r>
            <a:endParaRPr lang="en-US" sz="3200" dirty="0"/>
          </a:p>
        </p:txBody>
      </p:sp>
      <p:pic>
        <p:nvPicPr>
          <p:cNvPr id="4" name="Content Placeholder 3"/>
          <p:cNvPicPr>
            <a:picLocks noGrp="1" noChangeAspect="1"/>
          </p:cNvPicPr>
          <p:nvPr>
            <p:ph idx="1"/>
          </p:nvPr>
        </p:nvPicPr>
        <p:blipFill>
          <a:blip r:embed="rId2"/>
          <a:srcRect l="9005" r="9005"/>
          <a:stretch>
            <a:fillRect/>
          </a:stretch>
        </p:blipFill>
        <p:spPr/>
      </p:pic>
    </p:spTree>
    <p:extLst>
      <p:ext uri="{BB962C8B-B14F-4D97-AF65-F5344CB8AC3E}">
        <p14:creationId xmlns:p14="http://schemas.microsoft.com/office/powerpoint/2010/main" val="2645905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6438" r="-16438"/>
          <a:stretch>
            <a:fillRect/>
          </a:stretch>
        </p:blipFill>
        <p:spPr>
          <a:xfrm>
            <a:off x="-464865" y="610850"/>
            <a:ext cx="10028546" cy="5515314"/>
          </a:xfrm>
        </p:spPr>
      </p:pic>
    </p:spTree>
    <p:extLst>
      <p:ext uri="{BB962C8B-B14F-4D97-AF65-F5344CB8AC3E}">
        <p14:creationId xmlns:p14="http://schemas.microsoft.com/office/powerpoint/2010/main" val="35510968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J-L Calvin, Comedy Blogger for </a:t>
            </a:r>
            <a:r>
              <a:rPr lang="en-US" sz="3200" i="1" dirty="0" smtClean="0"/>
              <a:t>Huffington Post </a:t>
            </a:r>
            <a:endParaRPr lang="en-US" sz="3200" i="1" dirty="0"/>
          </a:p>
        </p:txBody>
      </p:sp>
      <p:pic>
        <p:nvPicPr>
          <p:cNvPr id="4" name="Content Placeholder 3"/>
          <p:cNvPicPr>
            <a:picLocks noGrp="1" noChangeAspect="1"/>
          </p:cNvPicPr>
          <p:nvPr>
            <p:ph idx="1"/>
          </p:nvPr>
        </p:nvPicPr>
        <p:blipFill>
          <a:blip r:embed="rId2"/>
          <a:srcRect l="-18187" r="-18187"/>
          <a:stretch>
            <a:fillRect/>
          </a:stretch>
        </p:blipFill>
        <p:spPr>
          <a:xfrm>
            <a:off x="192928" y="1454862"/>
            <a:ext cx="9455558" cy="5200192"/>
          </a:xfrm>
        </p:spPr>
      </p:pic>
    </p:spTree>
    <p:extLst>
      <p:ext uri="{BB962C8B-B14F-4D97-AF65-F5344CB8AC3E}">
        <p14:creationId xmlns:p14="http://schemas.microsoft.com/office/powerpoint/2010/main" val="754238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20283" b="-20283"/>
          <a:stretch>
            <a:fillRect/>
          </a:stretch>
        </p:blipFill>
        <p:spPr/>
      </p:pic>
    </p:spTree>
    <p:extLst>
      <p:ext uri="{BB962C8B-B14F-4D97-AF65-F5344CB8AC3E}">
        <p14:creationId xmlns:p14="http://schemas.microsoft.com/office/powerpoint/2010/main" val="2683183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California Common Sense </a:t>
            </a:r>
            <a:r>
              <a:rPr lang="en-US" sz="3200" dirty="0" smtClean="0">
                <a:hlinkClick r:id="rId2"/>
              </a:rPr>
              <a:t>www.cacs.org</a:t>
            </a:r>
            <a:r>
              <a:rPr lang="en-US" sz="3200" dirty="0" smtClean="0"/>
              <a:t> </a:t>
            </a:r>
            <a:endParaRPr lang="en-US" sz="3200" dirty="0"/>
          </a:p>
        </p:txBody>
      </p:sp>
      <p:pic>
        <p:nvPicPr>
          <p:cNvPr id="4" name="Content Placeholder 3"/>
          <p:cNvPicPr>
            <a:picLocks noGrp="1" noChangeAspect="1"/>
          </p:cNvPicPr>
          <p:nvPr>
            <p:ph idx="1"/>
          </p:nvPr>
        </p:nvPicPr>
        <p:blipFill>
          <a:blip r:embed="rId3"/>
          <a:srcRect l="1815" r="1815"/>
          <a:stretch>
            <a:fillRect/>
          </a:stretch>
        </p:blipFill>
        <p:spPr>
          <a:xfrm>
            <a:off x="457199" y="1600200"/>
            <a:ext cx="8694387" cy="4781578"/>
          </a:xfrm>
        </p:spPr>
      </p:pic>
    </p:spTree>
    <p:extLst>
      <p:ext uri="{BB962C8B-B14F-4D97-AF65-F5344CB8AC3E}">
        <p14:creationId xmlns:p14="http://schemas.microsoft.com/office/powerpoint/2010/main" val="13813147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smtClean="0"/>
              <a:t>“The benefits of smaller class size on student performance are beyond dispute. </a:t>
            </a:r>
            <a:r>
              <a:rPr lang="en-US" dirty="0" smtClean="0"/>
              <a:t>At </a:t>
            </a:r>
            <a:r>
              <a:rPr lang="en-US" dirty="0" smtClean="0"/>
              <a:t>a time when the city has failed to ensure that our children have the necessary </a:t>
            </a:r>
            <a:r>
              <a:rPr lang="en-US" dirty="0" smtClean="0"/>
              <a:t>resources </a:t>
            </a:r>
            <a:r>
              <a:rPr lang="en-US" dirty="0" smtClean="0"/>
              <a:t>in the classroom, capital dollars are allocated to repair and </a:t>
            </a:r>
            <a:r>
              <a:rPr lang="en-US" dirty="0" smtClean="0"/>
              <a:t>expand </a:t>
            </a:r>
            <a:r>
              <a:rPr lang="en-US" dirty="0" smtClean="0"/>
              <a:t>a dilapidated and unnecessary jail.” </a:t>
            </a:r>
          </a:p>
          <a:p>
            <a:pPr marL="0" indent="0">
              <a:buNone/>
            </a:pPr>
            <a:r>
              <a:rPr lang="en-US" dirty="0"/>
              <a:t>	</a:t>
            </a:r>
            <a:r>
              <a:rPr lang="en-US" dirty="0" smtClean="0"/>
              <a:t>—</a:t>
            </a:r>
            <a:r>
              <a:rPr lang="en-US" dirty="0" smtClean="0"/>
              <a:t>New York City comptroller William C. </a:t>
            </a:r>
            <a:r>
              <a:rPr lang="en-US" dirty="0" smtClean="0"/>
              <a:t>		  	Thompson</a:t>
            </a:r>
            <a:r>
              <a:rPr lang="en-US" dirty="0" smtClean="0"/>
              <a:t>, June 16, 2009</a:t>
            </a:r>
            <a:endParaRPr lang="en-US" dirty="0"/>
          </a:p>
        </p:txBody>
      </p:sp>
    </p:spTree>
    <p:extLst>
      <p:ext uri="{BB962C8B-B14F-4D97-AF65-F5344CB8AC3E}">
        <p14:creationId xmlns:p14="http://schemas.microsoft.com/office/powerpoint/2010/main" val="39996626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www.crimeticker.com</a:t>
            </a:r>
            <a:r>
              <a:rPr lang="en-US" dirty="0" smtClean="0"/>
              <a:t> </a:t>
            </a:r>
            <a:endParaRPr lang="en-US" dirty="0"/>
          </a:p>
        </p:txBody>
      </p:sp>
      <p:pic>
        <p:nvPicPr>
          <p:cNvPr id="4" name="Content Placeholder 3"/>
          <p:cNvPicPr>
            <a:picLocks noGrp="1" noChangeAspect="1"/>
          </p:cNvPicPr>
          <p:nvPr>
            <p:ph idx="1"/>
          </p:nvPr>
        </p:nvPicPr>
        <p:blipFill>
          <a:blip r:embed="rId3"/>
          <a:srcRect l="-8775" r="-8775"/>
          <a:stretch>
            <a:fillRect/>
          </a:stretch>
        </p:blipFill>
        <p:spPr>
          <a:xfrm>
            <a:off x="-232646" y="1577419"/>
            <a:ext cx="9601729" cy="5280581"/>
          </a:xfrm>
        </p:spPr>
      </p:pic>
    </p:spTree>
    <p:extLst>
      <p:ext uri="{BB962C8B-B14F-4D97-AF65-F5344CB8AC3E}">
        <p14:creationId xmlns:p14="http://schemas.microsoft.com/office/powerpoint/2010/main" val="2401020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14</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All </a:t>
            </a:r>
            <a:r>
              <a:rPr lang="en-US" dirty="0"/>
              <a:t>persons born or naturalized in the United States, and subject to the jurisdiction thereof, are citizens of the United States and of the State wherein they reside. No State shall make or enforce any law which shall abridge the privileges or immunities of citizens of the United States; nor shall any State deprive any person of life, liberty, or property, without due process of law; nor to deny to any person within its jurisdiction the equal protection of the laws. </a:t>
            </a:r>
            <a:endParaRPr lang="en-US" dirty="0" smtClean="0"/>
          </a:p>
          <a:p>
            <a:endParaRPr lang="en-US" dirty="0"/>
          </a:p>
        </p:txBody>
      </p:sp>
    </p:spTree>
    <p:extLst>
      <p:ext uri="{BB962C8B-B14F-4D97-AF65-F5344CB8AC3E}">
        <p14:creationId xmlns:p14="http://schemas.microsoft.com/office/powerpoint/2010/main" val="3712705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a:t>
            </a:r>
            <a:r>
              <a:rPr lang="en-US" baseline="30000" dirty="0" smtClean="0"/>
              <a:t>th</a:t>
            </a:r>
            <a:r>
              <a:rPr lang="en-US" dirty="0" smtClean="0"/>
              <a:t> Amendment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 </a:t>
            </a:r>
            <a:r>
              <a:rPr lang="en-US" dirty="0"/>
              <a:t>all criminal prosecutions, the accused shall enjoy the right to a speedy and public trial, by an impartial jury of the State and district wherein the crime shall have been committed, which district shall have been previously ascertained by law, and to be informed of the nature and cause of the accusation; to be confronted with the witnesses against him; to have compulsory process for obtaining witnesses in his favor, and to have the assistance of counsel for his defense. </a:t>
            </a:r>
            <a:endParaRPr lang="en-US" dirty="0" smtClean="0"/>
          </a:p>
          <a:p>
            <a:endParaRPr lang="en-US" dirty="0"/>
          </a:p>
        </p:txBody>
      </p:sp>
    </p:spTree>
    <p:extLst>
      <p:ext uri="{BB962C8B-B14F-4D97-AF65-F5344CB8AC3E}">
        <p14:creationId xmlns:p14="http://schemas.microsoft.com/office/powerpoint/2010/main" val="929625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Six </a:t>
            </a:r>
            <a:r>
              <a:rPr lang="en-US" dirty="0"/>
              <a:t>of the 12 blacks executed in Georgia since 1983 were convicted and sentenced by all-white juries after prosecutors had removed all potential black jurors. </a:t>
            </a:r>
            <a:endParaRPr lang="en-US" dirty="0" smtClean="0"/>
          </a:p>
          <a:p>
            <a:r>
              <a:rPr lang="en-US" dirty="0"/>
              <a:t>In the capital cases tried by </a:t>
            </a:r>
            <a:r>
              <a:rPr lang="en-US" dirty="0" err="1"/>
              <a:t>Briley</a:t>
            </a:r>
            <a:r>
              <a:rPr lang="en-US" dirty="0"/>
              <a:t> in which the defendant was black and the victim white, </a:t>
            </a:r>
            <a:r>
              <a:rPr lang="en-US" dirty="0" err="1"/>
              <a:t>Briley</a:t>
            </a:r>
            <a:r>
              <a:rPr lang="en-US" dirty="0"/>
              <a:t> used 94% - 96 out of 103 - of his jury challenges to remove black jurors. </a:t>
            </a:r>
            <a:endParaRPr lang="en-US" dirty="0" smtClean="0"/>
          </a:p>
          <a:p>
            <a:endParaRPr lang="en-US" dirty="0"/>
          </a:p>
        </p:txBody>
      </p:sp>
    </p:spTree>
    <p:extLst>
      <p:ext uri="{BB962C8B-B14F-4D97-AF65-F5344CB8AC3E}">
        <p14:creationId xmlns:p14="http://schemas.microsoft.com/office/powerpoint/2010/main" val="40789286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 DEATH PENALTY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2498828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a:t>The jury selection process, known as the </a:t>
            </a:r>
            <a:r>
              <a:rPr lang="en-US" dirty="0" err="1"/>
              <a:t>voir</a:t>
            </a:r>
            <a:r>
              <a:rPr lang="en-US" dirty="0"/>
              <a:t> dire, is commonly used in a racially biased manner in Georgia. In 1986, in the case of Batson v. Kentucky where , the US Supreme Court ruled that it was unconstitutional for prosecutors to remove potential jurors from the jury on grounds of race. However, on numerous occasions defendants in capital cases have been tried by juries not composed of a cross- section of the community. </a:t>
            </a:r>
          </a:p>
          <a:p>
            <a:endParaRPr lang="en-US" dirty="0"/>
          </a:p>
        </p:txBody>
      </p:sp>
    </p:spTree>
    <p:extLst>
      <p:ext uri="{BB962C8B-B14F-4D97-AF65-F5344CB8AC3E}">
        <p14:creationId xmlns:p14="http://schemas.microsoft.com/office/powerpoint/2010/main" val="2733780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l="-47734" r="-47734"/>
          <a:stretch>
            <a:fillRect/>
          </a:stretch>
        </p:blipFill>
        <p:spPr/>
      </p:pic>
    </p:spTree>
    <p:extLst>
      <p:ext uri="{BB962C8B-B14F-4D97-AF65-F5344CB8AC3E}">
        <p14:creationId xmlns:p14="http://schemas.microsoft.com/office/powerpoint/2010/main" val="2472315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Innocence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Currently, over 115 people in 25 states have been released from death row because of innocence since 1973. In November, 1998 Northwestern University held the first-ever National Conference on Wrongful Convictions and the Death Penalty, in Chicago, Illinois. The Conference, which drew nationwide attention, brought together 30 of these wrongfully convicted inmates who were exonerated and released from death row. Many of these cases were discovered not as the result of the justice system, but instead as the result of new scientific techniques, investigations by journalism students, and the work of volunteer attorneys. These resources are not available to the typical death row inmate.</a:t>
            </a:r>
            <a:endParaRPr lang="en-US" dirty="0"/>
          </a:p>
        </p:txBody>
      </p:sp>
    </p:spTree>
    <p:extLst>
      <p:ext uri="{BB962C8B-B14F-4D97-AF65-F5344CB8AC3E}">
        <p14:creationId xmlns:p14="http://schemas.microsoft.com/office/powerpoint/2010/main" val="8945931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Women &amp; the Death Penalty</a:t>
            </a:r>
            <a:endParaRPr lang="en-US" dirty="0"/>
          </a:p>
        </p:txBody>
      </p:sp>
      <p:sp>
        <p:nvSpPr>
          <p:cNvPr id="4" name="Content Placeholder 3"/>
          <p:cNvSpPr>
            <a:spLocks noGrp="1"/>
          </p:cNvSpPr>
          <p:nvPr>
            <p:ph idx="1"/>
          </p:nvPr>
        </p:nvSpPr>
        <p:spPr/>
        <p:txBody>
          <a:bodyPr>
            <a:normAutofit fontScale="92500" lnSpcReduction="10000"/>
          </a:bodyPr>
          <a:lstStyle/>
          <a:p>
            <a:endParaRPr lang="en-US" dirty="0" smtClean="0"/>
          </a:p>
          <a:p>
            <a:r>
              <a:rPr lang="en-US" dirty="0" smtClean="0"/>
              <a:t>Women have, historically, not been subject to the death penalty at the same rates as men. From the first woman executed in the U.S., Jane Champion, who was hanged in James City, Virginia in 1632, to the present, women have constituted only about 3% of U.S. executions. In fact, only ten women have been executed in the post-Gregg era. (Shea, 2004, with updates by DPIC).</a:t>
            </a:r>
            <a:endParaRPr lang="en-US" dirty="0"/>
          </a:p>
        </p:txBody>
      </p:sp>
    </p:spTree>
    <p:extLst>
      <p:ext uri="{BB962C8B-B14F-4D97-AF65-F5344CB8AC3E}">
        <p14:creationId xmlns:p14="http://schemas.microsoft.com/office/powerpoint/2010/main" val="9864877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85000" lnSpcReduction="20000"/>
          </a:bodyPr>
          <a:lstStyle/>
          <a:p>
            <a:r>
              <a:rPr lang="en-US" dirty="0"/>
              <a:t>Seven countries since 1990 are known to have executed prisoners who were under 18 years old at the time of the crime - Congo (Democratic Republic), Iran, Nigeria, Pakistan, Saudi Arabia, USA and Yemen. Pakistan and Yemen have since raised the minimum age to 18. The country which has carried out the greatest number of known executions of child offenders is the USA (13 since 1990). </a:t>
            </a:r>
            <a:endParaRPr lang="en-US" dirty="0" smtClean="0"/>
          </a:p>
          <a:p>
            <a:r>
              <a:rPr lang="en-US" dirty="0"/>
              <a:t>Amnesty International recorded three executions of child offenders in 2002: all three of them were in the state of Texas in the USA. Another child offender was executed in the state of Oklahoma in April 2003. </a:t>
            </a:r>
            <a:endParaRPr lang="en-US" dirty="0" smtClean="0"/>
          </a:p>
          <a:p>
            <a:endParaRPr lang="en-US" dirty="0"/>
          </a:p>
        </p:txBody>
      </p:sp>
    </p:spTree>
    <p:extLst>
      <p:ext uri="{BB962C8B-B14F-4D97-AF65-F5344CB8AC3E}">
        <p14:creationId xmlns:p14="http://schemas.microsoft.com/office/powerpoint/2010/main" val="1032315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the US People Think</a:t>
            </a:r>
            <a:endParaRPr lang="en-US" dirty="0"/>
          </a:p>
        </p:txBody>
      </p:sp>
      <p:pic>
        <p:nvPicPr>
          <p:cNvPr id="5" name="Picture 4"/>
          <p:cNvPicPr>
            <a:picLocks noChangeAspect="1"/>
          </p:cNvPicPr>
          <p:nvPr/>
        </p:nvPicPr>
        <p:blipFill>
          <a:blip r:embed="rId2"/>
          <a:stretch>
            <a:fillRect/>
          </a:stretch>
        </p:blipFill>
        <p:spPr>
          <a:xfrm>
            <a:off x="1127125" y="1698625"/>
            <a:ext cx="6508750" cy="4917722"/>
          </a:xfrm>
          <a:prstGeom prst="rect">
            <a:avLst/>
          </a:prstGeom>
        </p:spPr>
      </p:pic>
    </p:spTree>
    <p:extLst>
      <p:ext uri="{BB962C8B-B14F-4D97-AF65-F5344CB8AC3E}">
        <p14:creationId xmlns:p14="http://schemas.microsoft.com/office/powerpoint/2010/main" val="98639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SOURCES</a:t>
            </a:r>
            <a:endParaRPr lang="en-US" dirty="0"/>
          </a:p>
        </p:txBody>
      </p:sp>
      <p:sp>
        <p:nvSpPr>
          <p:cNvPr id="3" name="Content Placeholder 2"/>
          <p:cNvSpPr>
            <a:spLocks noGrp="1"/>
          </p:cNvSpPr>
          <p:nvPr>
            <p:ph idx="1"/>
          </p:nvPr>
        </p:nvSpPr>
        <p:spPr/>
        <p:txBody>
          <a:bodyPr/>
          <a:lstStyle/>
          <a:p>
            <a:r>
              <a:rPr lang="en-US" dirty="0" smtClean="0">
                <a:hlinkClick r:id="rId2"/>
              </a:rPr>
              <a:t>www.deathpenaltyinfo.org</a:t>
            </a:r>
            <a:endParaRPr lang="en-US" dirty="0"/>
          </a:p>
          <a:p>
            <a:r>
              <a:rPr lang="en-US" dirty="0" smtClean="0"/>
              <a:t>Amnesty International</a:t>
            </a:r>
          </a:p>
          <a:p>
            <a:r>
              <a:rPr lang="en-US" dirty="0" smtClean="0"/>
              <a:t>NAACP Report </a:t>
            </a:r>
          </a:p>
          <a:p>
            <a:endParaRPr lang="en-US" dirty="0" smtClean="0"/>
          </a:p>
        </p:txBody>
      </p:sp>
    </p:spTree>
    <p:extLst>
      <p:ext uri="{BB962C8B-B14F-4D97-AF65-F5344CB8AC3E}">
        <p14:creationId xmlns:p14="http://schemas.microsoft.com/office/powerpoint/2010/main" val="33708014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 DEATH PENALTY</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2922646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7277" r="-17277"/>
          <a:stretch>
            <a:fillRect/>
          </a:stretch>
        </p:blipFill>
        <p:spPr>
          <a:xfrm>
            <a:off x="-192928" y="494431"/>
            <a:ext cx="10240232" cy="5631733"/>
          </a:xfrm>
        </p:spPr>
      </p:pic>
    </p:spTree>
    <p:extLst>
      <p:ext uri="{BB962C8B-B14F-4D97-AF65-F5344CB8AC3E}">
        <p14:creationId xmlns:p14="http://schemas.microsoft.com/office/powerpoint/2010/main" val="33070037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Excerpts from </a:t>
            </a:r>
            <a:r>
              <a:rPr lang="en-US" i="1" dirty="0" smtClean="0"/>
              <a:t>Hammurabi’s Code</a:t>
            </a:r>
            <a:r>
              <a:rPr lang="en-US" dirty="0" smtClean="0"/>
              <a:t>, 1772 BCE</a:t>
            </a:r>
            <a:endParaRPr lang="en-US" dirty="0"/>
          </a:p>
        </p:txBody>
      </p:sp>
      <p:sp>
        <p:nvSpPr>
          <p:cNvPr id="3" name="Content Placeholder 2"/>
          <p:cNvSpPr>
            <a:spLocks noGrp="1"/>
          </p:cNvSpPr>
          <p:nvPr>
            <p:ph idx="1"/>
          </p:nvPr>
        </p:nvSpPr>
        <p:spPr>
          <a:xfrm>
            <a:off x="457200" y="2073676"/>
            <a:ext cx="8229600" cy="4052487"/>
          </a:xfrm>
        </p:spPr>
        <p:txBody>
          <a:bodyPr>
            <a:normAutofit/>
          </a:bodyPr>
          <a:lstStyle/>
          <a:p>
            <a:r>
              <a:rPr lang="en-US" dirty="0"/>
              <a:t>196. If a man put out the eye of another man, his </a:t>
            </a:r>
            <a:r>
              <a:rPr lang="en-US" dirty="0" smtClean="0"/>
              <a:t>eye shall </a:t>
            </a:r>
            <a:r>
              <a:rPr lang="en-US" dirty="0"/>
              <a:t>be put out. </a:t>
            </a:r>
            <a:endParaRPr lang="en-US" dirty="0" smtClean="0"/>
          </a:p>
          <a:p>
            <a:endParaRPr lang="en-US" dirty="0"/>
          </a:p>
          <a:p>
            <a:r>
              <a:rPr lang="en-US" dirty="0"/>
              <a:t>197. If he break another man's bone, his bone shall </a:t>
            </a:r>
            <a:r>
              <a:rPr lang="en-US" dirty="0" smtClean="0"/>
              <a:t>be broken</a:t>
            </a:r>
            <a:r>
              <a:rPr lang="en-US" dirty="0"/>
              <a:t>. </a:t>
            </a:r>
          </a:p>
        </p:txBody>
      </p:sp>
    </p:spTree>
    <p:extLst>
      <p:ext uri="{BB962C8B-B14F-4D97-AF65-F5344CB8AC3E}">
        <p14:creationId xmlns:p14="http://schemas.microsoft.com/office/powerpoint/2010/main" val="3773670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i="1" dirty="0" smtClean="0"/>
              <a:t>Death Penalty Information Center  </a:t>
            </a:r>
            <a:endParaRPr lang="en-US" sz="3200" i="1" dirty="0"/>
          </a:p>
        </p:txBody>
      </p:sp>
      <p:pic>
        <p:nvPicPr>
          <p:cNvPr id="4" name="Content Placeholder 3"/>
          <p:cNvPicPr>
            <a:picLocks noGrp="1" noChangeAspect="1"/>
          </p:cNvPicPr>
          <p:nvPr>
            <p:ph idx="1"/>
          </p:nvPr>
        </p:nvPicPr>
        <p:blipFill>
          <a:blip r:embed="rId2"/>
          <a:srcRect l="-16745" r="-16745"/>
          <a:stretch>
            <a:fillRect/>
          </a:stretch>
        </p:blipFill>
        <p:spPr>
          <a:xfrm>
            <a:off x="457200" y="1600200"/>
            <a:ext cx="8229600" cy="5257800"/>
          </a:xfrm>
        </p:spPr>
      </p:pic>
    </p:spTree>
    <p:extLst>
      <p:ext uri="{BB962C8B-B14F-4D97-AF65-F5344CB8AC3E}">
        <p14:creationId xmlns:p14="http://schemas.microsoft.com/office/powerpoint/2010/main" val="3293356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90" y="274638"/>
            <a:ext cx="9096010" cy="1143000"/>
          </a:xfrm>
        </p:spPr>
        <p:txBody>
          <a:bodyPr>
            <a:normAutofit fontScale="90000"/>
          </a:bodyPr>
          <a:lstStyle/>
          <a:p>
            <a:r>
              <a:rPr lang="en-US" dirty="0" smtClean="0"/>
              <a:t>Gallup Poll</a:t>
            </a:r>
            <a:br>
              <a:rPr lang="en-US" dirty="0" smtClean="0"/>
            </a:br>
            <a:r>
              <a:rPr lang="en-US" sz="3600" i="1" dirty="0" smtClean="0"/>
              <a:t>calls US citizens &amp; asks what they think </a:t>
            </a:r>
            <a:br>
              <a:rPr lang="en-US" sz="3600" i="1" dirty="0" smtClean="0"/>
            </a:br>
            <a:r>
              <a:rPr lang="en-US" sz="3600" i="1" dirty="0" smtClean="0"/>
              <a:t>about various issues </a:t>
            </a:r>
            <a:endParaRPr lang="en-US" sz="3600" i="1" dirty="0"/>
          </a:p>
        </p:txBody>
      </p:sp>
      <p:pic>
        <p:nvPicPr>
          <p:cNvPr id="4" name="Content Placeholder 3"/>
          <p:cNvPicPr>
            <a:picLocks noGrp="1" noChangeAspect="1"/>
          </p:cNvPicPr>
          <p:nvPr>
            <p:ph idx="1"/>
          </p:nvPr>
        </p:nvPicPr>
        <p:blipFill>
          <a:blip r:embed="rId2"/>
          <a:srcRect l="-3715" r="-3715"/>
          <a:stretch>
            <a:fillRect/>
          </a:stretch>
        </p:blipFill>
        <p:spPr>
          <a:xfrm>
            <a:off x="47990" y="1738847"/>
            <a:ext cx="9308202" cy="5119153"/>
          </a:xfrm>
        </p:spPr>
      </p:pic>
    </p:spTree>
    <p:extLst>
      <p:ext uri="{BB962C8B-B14F-4D97-AF65-F5344CB8AC3E}">
        <p14:creationId xmlns:p14="http://schemas.microsoft.com/office/powerpoint/2010/main" val="31306748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 </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344681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solidFill>
                  <a:prstClr val="black"/>
                </a:solidFill>
              </a:rPr>
              <a:t>Statistics from: the Office of Justice Programs, </a:t>
            </a:r>
            <a:br>
              <a:rPr lang="en-US" sz="3200" dirty="0">
                <a:solidFill>
                  <a:prstClr val="black"/>
                </a:solidFill>
              </a:rPr>
            </a:br>
            <a:r>
              <a:rPr lang="en-US" sz="3200" dirty="0">
                <a:solidFill>
                  <a:prstClr val="black"/>
                </a:solidFill>
              </a:rPr>
              <a:t>US Department of Justice</a:t>
            </a:r>
            <a:endParaRPr lang="en-US" dirty="0"/>
          </a:p>
        </p:txBody>
      </p:sp>
      <p:pic>
        <p:nvPicPr>
          <p:cNvPr id="4" name="Content Placeholder 3"/>
          <p:cNvPicPr>
            <a:picLocks noGrp="1" noChangeAspect="1"/>
          </p:cNvPicPr>
          <p:nvPr>
            <p:ph idx="1"/>
          </p:nvPr>
        </p:nvPicPr>
        <p:blipFill>
          <a:blip r:embed="rId2"/>
          <a:srcRect t="4139" b="4139"/>
          <a:stretch>
            <a:fillRect/>
          </a:stretch>
        </p:blipFill>
        <p:spPr>
          <a:xfrm>
            <a:off x="50872" y="1600200"/>
            <a:ext cx="9093128" cy="5000870"/>
          </a:xfrm>
        </p:spPr>
      </p:pic>
    </p:spTree>
    <p:extLst>
      <p:ext uri="{BB962C8B-B14F-4D97-AF65-F5344CB8AC3E}">
        <p14:creationId xmlns:p14="http://schemas.microsoft.com/office/powerpoint/2010/main" val="31272603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2763"/>
            <a:ext cx="9144000" cy="1143000"/>
          </a:xfrm>
        </p:spPr>
        <p:txBody>
          <a:bodyPr>
            <a:normAutofit fontScale="90000"/>
          </a:bodyPr>
          <a:lstStyle/>
          <a:p>
            <a:r>
              <a:rPr lang="en-US" dirty="0"/>
              <a:t>John McAdams - Marquette </a:t>
            </a:r>
            <a:r>
              <a:rPr lang="en-US" dirty="0" smtClean="0"/>
              <a:t>University’s Department </a:t>
            </a:r>
            <a:r>
              <a:rPr lang="en-US" dirty="0"/>
              <a:t>of Political </a:t>
            </a:r>
            <a:r>
              <a:rPr lang="en-US" dirty="0" smtClean="0"/>
              <a:t>Science</a:t>
            </a:r>
            <a:endParaRPr lang="en-US" dirty="0"/>
          </a:p>
        </p:txBody>
      </p:sp>
      <p:sp>
        <p:nvSpPr>
          <p:cNvPr id="3" name="Content Placeholder 2"/>
          <p:cNvSpPr>
            <a:spLocks noGrp="1"/>
          </p:cNvSpPr>
          <p:nvPr>
            <p:ph idx="1"/>
          </p:nvPr>
        </p:nvSpPr>
        <p:spPr>
          <a:xfrm>
            <a:off x="457200" y="1989139"/>
            <a:ext cx="8229600" cy="4868860"/>
          </a:xfrm>
        </p:spPr>
        <p:txBody>
          <a:bodyPr>
            <a:normAutofit/>
          </a:bodyPr>
          <a:lstStyle/>
          <a:p>
            <a:r>
              <a:rPr lang="en-US" dirty="0"/>
              <a:t>"If we execute murderers and there is in fact no deterrent effect, we have killed a bunch of murderers. </a:t>
            </a:r>
            <a:endParaRPr lang="en-US" dirty="0" smtClean="0"/>
          </a:p>
          <a:p>
            <a:r>
              <a:rPr lang="en-US" dirty="0" smtClean="0"/>
              <a:t>If </a:t>
            </a:r>
            <a:r>
              <a:rPr lang="en-US" dirty="0"/>
              <a:t>we fail to execute murderers, and doing so would in fact have deterred other murders, we have allowed the killing of a bunch of innocent victims. </a:t>
            </a:r>
            <a:endParaRPr lang="en-US" dirty="0" smtClean="0"/>
          </a:p>
          <a:p>
            <a:r>
              <a:rPr lang="en-US" dirty="0" smtClean="0"/>
              <a:t>I </a:t>
            </a:r>
            <a:r>
              <a:rPr lang="en-US" dirty="0"/>
              <a:t>would much rather risk the former. This, to me, is not a tough call</a:t>
            </a:r>
            <a:r>
              <a:rPr lang="en-US" dirty="0" smtClean="0"/>
              <a:t>.”</a:t>
            </a:r>
            <a:endParaRPr lang="en-US" dirty="0"/>
          </a:p>
        </p:txBody>
      </p:sp>
    </p:spTree>
    <p:extLst>
      <p:ext uri="{BB962C8B-B14F-4D97-AF65-F5344CB8AC3E}">
        <p14:creationId xmlns:p14="http://schemas.microsoft.com/office/powerpoint/2010/main" val="13356719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Statistics from:</a:t>
            </a:r>
            <a:r>
              <a:rPr lang="en-US" sz="3200" dirty="0"/>
              <a:t> </a:t>
            </a:r>
            <a:r>
              <a:rPr lang="en-US" sz="3200" dirty="0" smtClean="0"/>
              <a:t>the Office of Justice Programs, </a:t>
            </a:r>
            <a:br>
              <a:rPr lang="en-US" sz="3200" dirty="0" smtClean="0"/>
            </a:br>
            <a:r>
              <a:rPr lang="en-US" sz="3200" dirty="0" smtClean="0"/>
              <a:t>US Department of Justice</a:t>
            </a:r>
            <a:endParaRPr lang="en-US" sz="3200" dirty="0"/>
          </a:p>
        </p:txBody>
      </p:sp>
      <p:pic>
        <p:nvPicPr>
          <p:cNvPr id="4" name="Content Placeholder 3"/>
          <p:cNvPicPr>
            <a:picLocks noGrp="1" noChangeAspect="1"/>
          </p:cNvPicPr>
          <p:nvPr>
            <p:ph idx="1"/>
          </p:nvPr>
        </p:nvPicPr>
        <p:blipFill>
          <a:blip r:embed="rId2"/>
          <a:srcRect t="1541" b="1541"/>
          <a:stretch>
            <a:fillRect/>
          </a:stretch>
        </p:blipFill>
        <p:spPr>
          <a:xfrm>
            <a:off x="77219" y="1738847"/>
            <a:ext cx="9074368" cy="4990553"/>
          </a:xfrm>
        </p:spPr>
      </p:pic>
    </p:spTree>
    <p:extLst>
      <p:ext uri="{BB962C8B-B14F-4D97-AF65-F5344CB8AC3E}">
        <p14:creationId xmlns:p14="http://schemas.microsoft.com/office/powerpoint/2010/main" val="23102650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Death Penalty Information Center </a:t>
            </a:r>
            <a:br>
              <a:rPr lang="en-US" sz="3200" dirty="0" smtClean="0"/>
            </a:br>
            <a:r>
              <a:rPr lang="en-US" sz="3200" dirty="0" smtClean="0">
                <a:hlinkClick r:id="rId2"/>
              </a:rPr>
              <a:t>www.deathpenaltyinfo.org</a:t>
            </a:r>
            <a:r>
              <a:rPr lang="en-US" sz="3200" dirty="0" smtClean="0"/>
              <a:t> </a:t>
            </a:r>
            <a:endParaRPr lang="en-US" sz="3200" dirty="0"/>
          </a:p>
        </p:txBody>
      </p:sp>
      <p:pic>
        <p:nvPicPr>
          <p:cNvPr id="4" name="Content Placeholder 3"/>
          <p:cNvPicPr>
            <a:picLocks noGrp="1" noChangeAspect="1"/>
          </p:cNvPicPr>
          <p:nvPr>
            <p:ph idx="1"/>
          </p:nvPr>
        </p:nvPicPr>
        <p:blipFill>
          <a:blip r:embed="rId3"/>
          <a:srcRect l="735" r="735"/>
          <a:stretch>
            <a:fillRect/>
          </a:stretch>
        </p:blipFill>
        <p:spPr/>
      </p:pic>
    </p:spTree>
    <p:extLst>
      <p:ext uri="{BB962C8B-B14F-4D97-AF65-F5344CB8AC3E}">
        <p14:creationId xmlns:p14="http://schemas.microsoft.com/office/powerpoint/2010/main" val="10294152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Data from: </a:t>
            </a:r>
            <a:r>
              <a:rPr lang="en-US" sz="3200" i="1" dirty="0" smtClean="0"/>
              <a:t>ACLU</a:t>
            </a:r>
            <a:r>
              <a:rPr lang="en-US" sz="3200" dirty="0" smtClean="0"/>
              <a:t> of Northern California </a:t>
            </a:r>
            <a:endParaRPr lang="en-US" sz="3200" dirty="0"/>
          </a:p>
        </p:txBody>
      </p:sp>
      <p:pic>
        <p:nvPicPr>
          <p:cNvPr id="4" name="Content Placeholder 3"/>
          <p:cNvPicPr>
            <a:picLocks noGrp="1" noChangeAspect="1"/>
          </p:cNvPicPr>
          <p:nvPr>
            <p:ph idx="1"/>
          </p:nvPr>
        </p:nvPicPr>
        <p:blipFill>
          <a:blip r:embed="rId2"/>
          <a:srcRect l="-33382" r="-33382"/>
          <a:stretch>
            <a:fillRect/>
          </a:stretch>
        </p:blipFill>
        <p:spPr/>
      </p:pic>
    </p:spTree>
    <p:extLst>
      <p:ext uri="{BB962C8B-B14F-4D97-AF65-F5344CB8AC3E}">
        <p14:creationId xmlns:p14="http://schemas.microsoft.com/office/powerpoint/2010/main" val="34092866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4328" r="-14328"/>
          <a:stretch>
            <a:fillRect/>
          </a:stretch>
        </p:blipFill>
        <p:spPr>
          <a:xfrm>
            <a:off x="-552553" y="614385"/>
            <a:ext cx="10022120" cy="5511779"/>
          </a:xfrm>
        </p:spPr>
      </p:pic>
    </p:spTree>
    <p:extLst>
      <p:ext uri="{BB962C8B-B14F-4D97-AF65-F5344CB8AC3E}">
        <p14:creationId xmlns:p14="http://schemas.microsoft.com/office/powerpoint/2010/main" val="21111532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82470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Countries with the Most Confirmed Executions in 2011</a:t>
            </a:r>
            <a:endParaRPr lang="en-US" dirty="0"/>
          </a:p>
        </p:txBody>
      </p:sp>
      <p:sp>
        <p:nvSpPr>
          <p:cNvPr id="3" name="Content Placeholder 2"/>
          <p:cNvSpPr>
            <a:spLocks noGrp="1"/>
          </p:cNvSpPr>
          <p:nvPr>
            <p:ph idx="1"/>
          </p:nvPr>
        </p:nvSpPr>
        <p:spPr>
          <a:xfrm>
            <a:off x="457200" y="1600200"/>
            <a:ext cx="8686800" cy="5051425"/>
          </a:xfrm>
        </p:spPr>
        <p:txBody>
          <a:bodyPr>
            <a:normAutofit/>
          </a:bodyPr>
          <a:lstStyle/>
          <a:p>
            <a:r>
              <a:rPr lang="en-US" dirty="0" smtClean="0"/>
              <a:t>1. China (</a:t>
            </a:r>
            <a:r>
              <a:rPr lang="en-US" dirty="0" smtClean="0"/>
              <a:t>1,000s)</a:t>
            </a:r>
            <a:r>
              <a:rPr lang="en-US" dirty="0" smtClean="0"/>
              <a:t>	</a:t>
            </a:r>
          </a:p>
          <a:p>
            <a:r>
              <a:rPr lang="en-US" dirty="0" smtClean="0"/>
              <a:t>2. Iran (360+)	</a:t>
            </a:r>
          </a:p>
          <a:p>
            <a:r>
              <a:rPr lang="en-US" dirty="0" smtClean="0"/>
              <a:t>3. Saudi Arabia (82+)	</a:t>
            </a:r>
          </a:p>
          <a:p>
            <a:r>
              <a:rPr lang="en-US" dirty="0" smtClean="0"/>
              <a:t>4. Iraq (68+)</a:t>
            </a:r>
          </a:p>
          <a:p>
            <a:r>
              <a:rPr lang="en-US" dirty="0" smtClean="0"/>
              <a:t>5. United States (43)</a:t>
            </a:r>
          </a:p>
          <a:p>
            <a:r>
              <a:rPr lang="en-US" dirty="0" smtClean="0"/>
              <a:t>6. Yemen (41+)</a:t>
            </a:r>
          </a:p>
          <a:p>
            <a:endParaRPr lang="en-US" dirty="0" smtClean="0"/>
          </a:p>
          <a:p>
            <a:pPr marL="0" indent="0">
              <a:buNone/>
            </a:pPr>
            <a:r>
              <a:rPr lang="en-US" dirty="0" smtClean="0"/>
              <a:t>Statistics from: </a:t>
            </a:r>
            <a:r>
              <a:rPr lang="en-US" i="1" dirty="0" smtClean="0"/>
              <a:t>Death Penalty </a:t>
            </a:r>
            <a:r>
              <a:rPr lang="en-US" i="1" dirty="0"/>
              <a:t>I</a:t>
            </a:r>
            <a:r>
              <a:rPr lang="en-US" i="1" dirty="0" smtClean="0"/>
              <a:t>nformation </a:t>
            </a:r>
            <a:r>
              <a:rPr lang="en-US" i="1" dirty="0"/>
              <a:t>C</a:t>
            </a:r>
            <a:r>
              <a:rPr lang="en-US" i="1" dirty="0" smtClean="0"/>
              <a:t>enter </a:t>
            </a:r>
            <a:endParaRPr lang="en-US" i="1" dirty="0" smtClean="0"/>
          </a:p>
        </p:txBody>
      </p:sp>
    </p:spTree>
    <p:extLst>
      <p:ext uri="{BB962C8B-B14F-4D97-AF65-F5344CB8AC3E}">
        <p14:creationId xmlns:p14="http://schemas.microsoft.com/office/powerpoint/2010/main" val="34237608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11877" r="-11877"/>
          <a:stretch>
            <a:fillRect/>
          </a:stretch>
        </p:blipFill>
        <p:spPr>
          <a:xfrm>
            <a:off x="-932534" y="281622"/>
            <a:ext cx="10627184" cy="5844542"/>
          </a:xfrm>
        </p:spPr>
      </p:pic>
    </p:spTree>
    <p:extLst>
      <p:ext uri="{BB962C8B-B14F-4D97-AF65-F5344CB8AC3E}">
        <p14:creationId xmlns:p14="http://schemas.microsoft.com/office/powerpoint/2010/main" val="19785976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2752</TotalTime>
  <Words>930</Words>
  <Application>Microsoft Macintosh PowerPoint</Application>
  <PresentationFormat>On-screen Show (4:3)</PresentationFormat>
  <Paragraphs>55</Paragraphs>
  <Slides>34</Slides>
  <Notes>0</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Death Penalty Gallery Walk</vt:lpstr>
      <vt:lpstr>CON DEATH PENALTY</vt:lpstr>
      <vt:lpstr>Death Penalty Information Center  </vt:lpstr>
      <vt:lpstr>Death Penalty Information Center  www.deathpenaltyinfo.org </vt:lpstr>
      <vt:lpstr>Data from: ACLU of Northern California </vt:lpstr>
      <vt:lpstr>PowerPoint Presentation</vt:lpstr>
      <vt:lpstr>EXTRAS</vt:lpstr>
      <vt:lpstr>Countries with the Most Confirmed Executions in 2011</vt:lpstr>
      <vt:lpstr>PowerPoint Presentation</vt:lpstr>
      <vt:lpstr>Fareed Zakaria, CNN World News </vt:lpstr>
      <vt:lpstr>PowerPoint Presentation</vt:lpstr>
      <vt:lpstr>J-L Calvin, Comedy Blogger for Huffington Post </vt:lpstr>
      <vt:lpstr>PowerPoint Presentation</vt:lpstr>
      <vt:lpstr>California Common Sense www.cacs.org </vt:lpstr>
      <vt:lpstr>PowerPoint Presentation</vt:lpstr>
      <vt:lpstr>www.crimeticker.com </vt:lpstr>
      <vt:lpstr>14th Amendment </vt:lpstr>
      <vt:lpstr>6th Amendment </vt:lpstr>
      <vt:lpstr>PowerPoint Presentation</vt:lpstr>
      <vt:lpstr>PowerPoint Presentation</vt:lpstr>
      <vt:lpstr>PowerPoint Presentation</vt:lpstr>
      <vt:lpstr>Innocence</vt:lpstr>
      <vt:lpstr>Women &amp; the Death Penalty</vt:lpstr>
      <vt:lpstr>PowerPoint Presentation</vt:lpstr>
      <vt:lpstr>What the US People Think</vt:lpstr>
      <vt:lpstr>SOURCES</vt:lpstr>
      <vt:lpstr>PRO DEATH PENALTY</vt:lpstr>
      <vt:lpstr>PowerPoint Presentation</vt:lpstr>
      <vt:lpstr>Excerpts from Hammurabi’s Code, 1772 BCE</vt:lpstr>
      <vt:lpstr>Gallup Poll calls US citizens &amp; asks what they think  about various issues </vt:lpstr>
      <vt:lpstr>EXTRAS </vt:lpstr>
      <vt:lpstr>Statistics from: the Office of Justice Programs,  US Department of Justice</vt:lpstr>
      <vt:lpstr>John McAdams - Marquette University’s Department of Political Science</vt:lpstr>
      <vt:lpstr>Statistics from: the Office of Justice Programs,  US Department of Justice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Death Penalty Gallery Walk</dc:title>
  <dc:creator>Lindsay Lyons</dc:creator>
  <cp:lastModifiedBy>Lindsay Lyons</cp:lastModifiedBy>
  <cp:revision>21</cp:revision>
  <cp:lastPrinted>2012-12-09T21:03:29Z</cp:lastPrinted>
  <dcterms:created xsi:type="dcterms:W3CDTF">2012-12-07T02:19:00Z</dcterms:created>
  <dcterms:modified xsi:type="dcterms:W3CDTF">2012-12-09T21:04:46Z</dcterms:modified>
</cp:coreProperties>
</file>