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0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2DB5AD-EA44-914B-9C7C-FFBE5AF6B9A7}" type="doc">
      <dgm:prSet loTypeId="urn:microsoft.com/office/officeart/2005/8/layout/balanc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57CEE5-DE88-A844-BF23-B358D91541CF}">
      <dgm:prSet phldrT="[Text]"/>
      <dgm:spPr/>
      <dgm:t>
        <a:bodyPr/>
        <a:lstStyle/>
        <a:p>
          <a:r>
            <a:rPr lang="en-US" dirty="0" smtClean="0"/>
            <a:t>Like</a:t>
          </a:r>
          <a:endParaRPr lang="en-US" dirty="0"/>
        </a:p>
      </dgm:t>
    </dgm:pt>
    <dgm:pt modelId="{76FCD654-7976-2B43-A7D4-3EA24661A1ED}" type="parTrans" cxnId="{B8C3907F-8E17-974C-9618-CF060C8F5BAD}">
      <dgm:prSet/>
      <dgm:spPr/>
      <dgm:t>
        <a:bodyPr/>
        <a:lstStyle/>
        <a:p>
          <a:endParaRPr lang="en-US"/>
        </a:p>
      </dgm:t>
    </dgm:pt>
    <dgm:pt modelId="{E590B3D5-520D-4C4B-8229-FC24FBF8DB4C}" type="sibTrans" cxnId="{B8C3907F-8E17-974C-9618-CF060C8F5BAD}">
      <dgm:prSet/>
      <dgm:spPr/>
      <dgm:t>
        <a:bodyPr/>
        <a:lstStyle/>
        <a:p>
          <a:endParaRPr lang="en-US"/>
        </a:p>
      </dgm:t>
    </dgm:pt>
    <dgm:pt modelId="{1E496BC2-D2CF-EB43-A598-3F09CBBB8F58}">
      <dgm:prSet phldrT="[Text]"/>
      <dgm:spPr/>
      <dgm:t>
        <a:bodyPr/>
        <a:lstStyle/>
        <a:p>
          <a:r>
            <a:rPr lang="en-US" dirty="0" smtClean="0"/>
            <a:t>Dislike</a:t>
          </a:r>
          <a:endParaRPr lang="en-US" dirty="0"/>
        </a:p>
      </dgm:t>
    </dgm:pt>
    <dgm:pt modelId="{D1C1936E-0FA0-8342-8678-AFCAD2D8A161}" type="parTrans" cxnId="{E87E8F7F-05D4-AD43-8B55-7A4857D6F86D}">
      <dgm:prSet/>
      <dgm:spPr/>
      <dgm:t>
        <a:bodyPr/>
        <a:lstStyle/>
        <a:p>
          <a:endParaRPr lang="en-US"/>
        </a:p>
      </dgm:t>
    </dgm:pt>
    <dgm:pt modelId="{BC1325BD-A1A8-324B-ABED-252C516A6EB7}" type="sibTrans" cxnId="{E87E8F7F-05D4-AD43-8B55-7A4857D6F86D}">
      <dgm:prSet/>
      <dgm:spPr/>
      <dgm:t>
        <a:bodyPr/>
        <a:lstStyle/>
        <a:p>
          <a:endParaRPr lang="en-US"/>
        </a:p>
      </dgm:t>
    </dgm:pt>
    <dgm:pt modelId="{9649789F-77B2-554B-813E-7FC3B1FF554A}" type="pres">
      <dgm:prSet presAssocID="{612DB5AD-EA44-914B-9C7C-FFBE5AF6B9A7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B3C710-069F-A74C-804A-E59A2DFD2374}" type="pres">
      <dgm:prSet presAssocID="{612DB5AD-EA44-914B-9C7C-FFBE5AF6B9A7}" presName="dummyMaxCanvas" presStyleCnt="0"/>
      <dgm:spPr/>
    </dgm:pt>
    <dgm:pt modelId="{BADE2B31-6C27-964D-8797-44833F42CFCC}" type="pres">
      <dgm:prSet presAssocID="{612DB5AD-EA44-914B-9C7C-FFBE5AF6B9A7}" presName="parentComposite" presStyleCnt="0"/>
      <dgm:spPr/>
    </dgm:pt>
    <dgm:pt modelId="{F8B22B55-6F8E-D549-BC72-C24A34347220}" type="pres">
      <dgm:prSet presAssocID="{612DB5AD-EA44-914B-9C7C-FFBE5AF6B9A7}" presName="parent1" presStyleLbl="alignAccFollowNode1" presStyleIdx="0" presStyleCnt="4" custScaleX="181479" custScaleY="118363" custLinFactNeighborX="-83553" custLinFactNeighborY="8418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1AC96EA2-799E-6F4E-8658-D1D9C7A24A42}" type="pres">
      <dgm:prSet presAssocID="{612DB5AD-EA44-914B-9C7C-FFBE5AF6B9A7}" presName="parent2" presStyleLbl="alignAccFollowNode1" presStyleIdx="1" presStyleCnt="4" custScaleX="152817" custScaleY="126525" custLinFactNeighborX="57818" custLinFactNeighborY="1709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2F92B314-822A-E44D-A2E5-91545F27CF02}" type="pres">
      <dgm:prSet presAssocID="{612DB5AD-EA44-914B-9C7C-FFBE5AF6B9A7}" presName="childrenComposite" presStyleCnt="0"/>
      <dgm:spPr/>
    </dgm:pt>
    <dgm:pt modelId="{D14B9447-53B0-1545-84C6-AF0D28BE2C1D}" type="pres">
      <dgm:prSet presAssocID="{612DB5AD-EA44-914B-9C7C-FFBE5AF6B9A7}" presName="dummyMaxCanvas_ChildArea" presStyleCnt="0"/>
      <dgm:spPr/>
    </dgm:pt>
    <dgm:pt modelId="{3F310E24-0BF1-E443-8742-D0184AF9A05A}" type="pres">
      <dgm:prSet presAssocID="{612DB5AD-EA44-914B-9C7C-FFBE5AF6B9A7}" presName="fulcrum" presStyleLbl="alignAccFollowNode1" presStyleIdx="2" presStyleCnt="4"/>
      <dgm:spPr/>
    </dgm:pt>
    <dgm:pt modelId="{AACE9398-B1F9-674F-BE19-BEBC8AAB3BCF}" type="pres">
      <dgm:prSet presAssocID="{612DB5AD-EA44-914B-9C7C-FFBE5AF6B9A7}" presName="balance_00" presStyleLbl="alignAccFollowNode1" presStyleIdx="3" presStyleCnt="4">
        <dgm:presLayoutVars>
          <dgm:bulletEnabled val="1"/>
        </dgm:presLayoutVars>
      </dgm:prSet>
      <dgm:spPr/>
    </dgm:pt>
  </dgm:ptLst>
  <dgm:cxnLst>
    <dgm:cxn modelId="{E6AE9789-825E-6941-9450-06F3953E9B32}" type="presOf" srcId="{612DB5AD-EA44-914B-9C7C-FFBE5AF6B9A7}" destId="{9649789F-77B2-554B-813E-7FC3B1FF554A}" srcOrd="0" destOrd="0" presId="urn:microsoft.com/office/officeart/2005/8/layout/balance1"/>
    <dgm:cxn modelId="{E87E8F7F-05D4-AD43-8B55-7A4857D6F86D}" srcId="{612DB5AD-EA44-914B-9C7C-FFBE5AF6B9A7}" destId="{1E496BC2-D2CF-EB43-A598-3F09CBBB8F58}" srcOrd="1" destOrd="0" parTransId="{D1C1936E-0FA0-8342-8678-AFCAD2D8A161}" sibTransId="{BC1325BD-A1A8-324B-ABED-252C516A6EB7}"/>
    <dgm:cxn modelId="{B8C3907F-8E17-974C-9618-CF060C8F5BAD}" srcId="{612DB5AD-EA44-914B-9C7C-FFBE5AF6B9A7}" destId="{F957CEE5-DE88-A844-BF23-B358D91541CF}" srcOrd="0" destOrd="0" parTransId="{76FCD654-7976-2B43-A7D4-3EA24661A1ED}" sibTransId="{E590B3D5-520D-4C4B-8229-FC24FBF8DB4C}"/>
    <dgm:cxn modelId="{7136A0E0-CE1A-AE46-A181-327CA5BC50BA}" type="presOf" srcId="{1E496BC2-D2CF-EB43-A598-3F09CBBB8F58}" destId="{1AC96EA2-799E-6F4E-8658-D1D9C7A24A42}" srcOrd="0" destOrd="0" presId="urn:microsoft.com/office/officeart/2005/8/layout/balance1"/>
    <dgm:cxn modelId="{5A1B6B55-4F8A-5A43-8E77-5CF08C9E8D70}" type="presOf" srcId="{F957CEE5-DE88-A844-BF23-B358D91541CF}" destId="{F8B22B55-6F8E-D549-BC72-C24A34347220}" srcOrd="0" destOrd="0" presId="urn:microsoft.com/office/officeart/2005/8/layout/balance1"/>
    <dgm:cxn modelId="{C495B5B8-E23D-0443-A8AB-3D71BE19FFBF}" type="presParOf" srcId="{9649789F-77B2-554B-813E-7FC3B1FF554A}" destId="{91B3C710-069F-A74C-804A-E59A2DFD2374}" srcOrd="0" destOrd="0" presId="urn:microsoft.com/office/officeart/2005/8/layout/balance1"/>
    <dgm:cxn modelId="{51575D59-83DD-5E41-9CCF-41BC7ABA689A}" type="presParOf" srcId="{9649789F-77B2-554B-813E-7FC3B1FF554A}" destId="{BADE2B31-6C27-964D-8797-44833F42CFCC}" srcOrd="1" destOrd="0" presId="urn:microsoft.com/office/officeart/2005/8/layout/balance1"/>
    <dgm:cxn modelId="{D6F1B38D-89C3-4D4C-8CF0-35A7790296F2}" type="presParOf" srcId="{BADE2B31-6C27-964D-8797-44833F42CFCC}" destId="{F8B22B55-6F8E-D549-BC72-C24A34347220}" srcOrd="0" destOrd="0" presId="urn:microsoft.com/office/officeart/2005/8/layout/balance1"/>
    <dgm:cxn modelId="{291F526D-04C2-734F-9C6F-243E38810B76}" type="presParOf" srcId="{BADE2B31-6C27-964D-8797-44833F42CFCC}" destId="{1AC96EA2-799E-6F4E-8658-D1D9C7A24A42}" srcOrd="1" destOrd="0" presId="urn:microsoft.com/office/officeart/2005/8/layout/balance1"/>
    <dgm:cxn modelId="{B0051C4B-846E-7841-B1A9-52BBCBE913E1}" type="presParOf" srcId="{9649789F-77B2-554B-813E-7FC3B1FF554A}" destId="{2F92B314-822A-E44D-A2E5-91545F27CF02}" srcOrd="2" destOrd="0" presId="urn:microsoft.com/office/officeart/2005/8/layout/balance1"/>
    <dgm:cxn modelId="{CB2813E3-24BE-7549-B85B-DA9B8F2CDEFD}" type="presParOf" srcId="{2F92B314-822A-E44D-A2E5-91545F27CF02}" destId="{D14B9447-53B0-1545-84C6-AF0D28BE2C1D}" srcOrd="0" destOrd="0" presId="urn:microsoft.com/office/officeart/2005/8/layout/balance1"/>
    <dgm:cxn modelId="{3B901481-7F32-B947-9B52-8159A1D86878}" type="presParOf" srcId="{2F92B314-822A-E44D-A2E5-91545F27CF02}" destId="{3F310E24-0BF1-E443-8742-D0184AF9A05A}" srcOrd="1" destOrd="0" presId="urn:microsoft.com/office/officeart/2005/8/layout/balance1"/>
    <dgm:cxn modelId="{EE136784-134F-6848-8A46-52CA595EA21B}" type="presParOf" srcId="{2F92B314-822A-E44D-A2E5-91545F27CF02}" destId="{AACE9398-B1F9-674F-BE19-BEBC8AAB3BCF}" srcOrd="2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22B55-6F8E-D549-BC72-C24A34347220}">
      <dsp:nvSpPr>
        <dsp:cNvPr id="0" name=""/>
        <dsp:cNvSpPr/>
      </dsp:nvSpPr>
      <dsp:spPr>
        <a:xfrm>
          <a:off x="214971" y="53114"/>
          <a:ext cx="2956922" cy="10714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Like</a:t>
          </a:r>
          <a:endParaRPr lang="en-US" sz="4500" kern="1200" dirty="0"/>
        </a:p>
      </dsp:txBody>
      <dsp:txXfrm>
        <a:off x="246352" y="84495"/>
        <a:ext cx="2894160" cy="1008651"/>
      </dsp:txXfrm>
    </dsp:sp>
    <dsp:sp modelId="{1AC96EA2-799E-6F4E-8658-D1D9C7A24A42}">
      <dsp:nvSpPr>
        <dsp:cNvPr id="0" name=""/>
        <dsp:cNvSpPr/>
      </dsp:nvSpPr>
      <dsp:spPr>
        <a:xfrm>
          <a:off x="5105397" y="94671"/>
          <a:ext cx="2489918" cy="114529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Dislike</a:t>
          </a:r>
          <a:endParaRPr lang="en-US" sz="4400" kern="1200" dirty="0"/>
        </a:p>
      </dsp:txBody>
      <dsp:txXfrm>
        <a:off x="5138942" y="128216"/>
        <a:ext cx="2422828" cy="1078204"/>
      </dsp:txXfrm>
    </dsp:sp>
    <dsp:sp modelId="{3F310E24-0BF1-E443-8742-D0184AF9A05A}">
      <dsp:nvSpPr>
        <dsp:cNvPr id="0" name=""/>
        <dsp:cNvSpPr/>
      </dsp:nvSpPr>
      <dsp:spPr>
        <a:xfrm>
          <a:off x="3775352" y="3907094"/>
          <a:ext cx="678894" cy="678894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E9398-B1F9-674F-BE19-BEBC8AAB3BCF}">
      <dsp:nvSpPr>
        <dsp:cNvPr id="0" name=""/>
        <dsp:cNvSpPr/>
      </dsp:nvSpPr>
      <dsp:spPr>
        <a:xfrm>
          <a:off x="2078116" y="3622863"/>
          <a:ext cx="4073366" cy="2751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501-70A0-FB4D-8173-4E817EAF152A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F2B9-72B6-854E-B040-E97186730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5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501-70A0-FB4D-8173-4E817EAF152A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F2B9-72B6-854E-B040-E97186730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1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501-70A0-FB4D-8173-4E817EAF152A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F2B9-72B6-854E-B040-E97186730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1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501-70A0-FB4D-8173-4E817EAF152A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F2B9-72B6-854E-B040-E97186730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2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501-70A0-FB4D-8173-4E817EAF152A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F2B9-72B6-854E-B040-E97186730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3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501-70A0-FB4D-8173-4E817EAF152A}" type="datetimeFigureOut">
              <a:rPr lang="en-US" smtClean="0"/>
              <a:t>9/15/12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F2B9-72B6-854E-B040-E97186730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8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501-70A0-FB4D-8173-4E817EAF152A}" type="datetimeFigureOut">
              <a:rPr lang="en-US" smtClean="0"/>
              <a:t>9/15/12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F2B9-72B6-854E-B040-E97186730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5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501-70A0-FB4D-8173-4E817EAF152A}" type="datetimeFigureOut">
              <a:rPr lang="en-US" smtClean="0"/>
              <a:t>9/15/12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F2B9-72B6-854E-B040-E97186730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9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501-70A0-FB4D-8173-4E817EAF152A}" type="datetimeFigureOut">
              <a:rPr lang="en-US" smtClean="0"/>
              <a:t>9/15/12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F2B9-72B6-854E-B040-E97186730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1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501-70A0-FB4D-8173-4E817EAF152A}" type="datetimeFigureOut">
              <a:rPr lang="en-US" smtClean="0"/>
              <a:t>9/15/12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F2B9-72B6-854E-B040-E97186730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2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501-70A0-FB4D-8173-4E817EAF152A}" type="datetimeFigureOut">
              <a:rPr lang="en-US" smtClean="0"/>
              <a:t>9/15/12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F2B9-72B6-854E-B040-E97186730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8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5E501-70A0-FB4D-8173-4E817EAF152A}" type="datetimeFigureOut">
              <a:rPr lang="en-US" smtClean="0"/>
              <a:t>9/15/12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CF2B9-72B6-854E-B040-E97186730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9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Government around the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Government </a:t>
            </a:r>
          </a:p>
          <a:p>
            <a:r>
              <a:rPr lang="en-US" dirty="0" smtClean="0"/>
              <a:t>Ms. Lyons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4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Vietnam’s Government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>
                <a:latin typeface="Calibri" charset="0"/>
              </a:rPr>
              <a:t>Type: Communist	</a:t>
            </a:r>
          </a:p>
          <a:p>
            <a:pPr lvl="1"/>
            <a:r>
              <a:rPr lang="en-US">
                <a:latin typeface="Calibri" charset="0"/>
              </a:rPr>
              <a:t>North Vietnam won the civil war (part of Cold War) </a:t>
            </a:r>
          </a:p>
          <a:p>
            <a:r>
              <a:rPr lang="en-US">
                <a:latin typeface="Calibri" charset="0"/>
              </a:rPr>
              <a:t>Elections?</a:t>
            </a:r>
          </a:p>
          <a:p>
            <a:pPr lvl="1"/>
            <a:r>
              <a:rPr lang="en-US">
                <a:latin typeface="Calibri" charset="0"/>
              </a:rPr>
              <a:t>President elected by Legislative branch </a:t>
            </a:r>
          </a:p>
          <a:p>
            <a:r>
              <a:rPr lang="en-US">
                <a:latin typeface="Calibri" charset="0"/>
              </a:rPr>
              <a:t>Interesting Law </a:t>
            </a:r>
          </a:p>
          <a:p>
            <a:pPr lvl="1"/>
            <a:r>
              <a:rPr lang="en-US">
                <a:latin typeface="Calibri" charset="0"/>
              </a:rPr>
              <a:t>Driving: no rules</a:t>
            </a:r>
          </a:p>
        </p:txBody>
      </p:sp>
    </p:spTree>
    <p:extLst>
      <p:ext uri="{BB962C8B-B14F-4D97-AF65-F5344CB8AC3E}">
        <p14:creationId xmlns:p14="http://schemas.microsoft.com/office/powerpoint/2010/main" val="224909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China’s Government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Type: Communist</a:t>
            </a:r>
          </a:p>
          <a:p>
            <a:pPr lvl="1"/>
            <a:r>
              <a:rPr lang="en-US">
                <a:latin typeface="Calibri" charset="0"/>
              </a:rPr>
              <a:t>USSR influence </a:t>
            </a:r>
          </a:p>
          <a:p>
            <a:r>
              <a:rPr lang="en-US">
                <a:latin typeface="Calibri" charset="0"/>
              </a:rPr>
              <a:t>Elections?</a:t>
            </a:r>
          </a:p>
          <a:p>
            <a:pPr lvl="1"/>
            <a:r>
              <a:rPr lang="en-US">
                <a:latin typeface="Calibri" charset="0"/>
              </a:rPr>
              <a:t>President &amp; VP: elected by Legislative branch </a:t>
            </a:r>
          </a:p>
          <a:p>
            <a:r>
              <a:rPr lang="en-US">
                <a:latin typeface="Calibri" charset="0"/>
              </a:rPr>
              <a:t>Interesting Law </a:t>
            </a:r>
          </a:p>
          <a:p>
            <a:pPr lvl="1"/>
            <a:r>
              <a:rPr lang="en-US">
                <a:latin typeface="Calibri" charset="0"/>
              </a:rPr>
              <a:t>One-child policy (in cities) </a:t>
            </a:r>
          </a:p>
        </p:txBody>
      </p:sp>
    </p:spTree>
    <p:extLst>
      <p:ext uri="{BB962C8B-B14F-4D97-AF65-F5344CB8AC3E}">
        <p14:creationId xmlns:p14="http://schemas.microsoft.com/office/powerpoint/2010/main" val="3424422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Japan’s Government</a:t>
            </a: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Type: Parliament + Limited monarchy</a:t>
            </a:r>
          </a:p>
          <a:p>
            <a:pPr lvl="1"/>
            <a:r>
              <a:rPr lang="en-US">
                <a:latin typeface="Calibri" charset="0"/>
              </a:rPr>
              <a:t>Based on German model + Anglo-American + Japanese traditions </a:t>
            </a:r>
          </a:p>
          <a:p>
            <a:r>
              <a:rPr lang="en-US">
                <a:latin typeface="Calibri" charset="0"/>
              </a:rPr>
              <a:t>Elections?</a:t>
            </a:r>
          </a:p>
          <a:p>
            <a:pPr lvl="1"/>
            <a:r>
              <a:rPr lang="en-US">
                <a:latin typeface="Calibri" charset="0"/>
              </a:rPr>
              <a:t>Prime Minister: voted by Legislative branch </a:t>
            </a:r>
          </a:p>
          <a:p>
            <a:r>
              <a:rPr lang="en-US">
                <a:latin typeface="Calibri" charset="0"/>
              </a:rPr>
              <a:t>Interesting Law </a:t>
            </a:r>
          </a:p>
          <a:p>
            <a:pPr lvl="1"/>
            <a:r>
              <a:rPr lang="en-US">
                <a:latin typeface="Calibri" charset="0"/>
              </a:rPr>
              <a:t>Birth control pills were illegal in Japan until 1999 </a:t>
            </a:r>
          </a:p>
        </p:txBody>
      </p:sp>
    </p:spTree>
    <p:extLst>
      <p:ext uri="{BB962C8B-B14F-4D97-AF65-F5344CB8AC3E}">
        <p14:creationId xmlns:p14="http://schemas.microsoft.com/office/powerpoint/2010/main" val="974639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United States’s Government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Type: Republic </a:t>
            </a:r>
          </a:p>
          <a:p>
            <a:pPr lvl="1"/>
            <a:r>
              <a:rPr lang="en-US" dirty="0">
                <a:latin typeface="Calibri" charset="0"/>
              </a:rPr>
              <a:t>English common law (EXCEPT Louisiana = French)</a:t>
            </a:r>
          </a:p>
          <a:p>
            <a:r>
              <a:rPr lang="en-US" dirty="0">
                <a:latin typeface="Calibri" charset="0"/>
              </a:rPr>
              <a:t>Elections?</a:t>
            </a:r>
          </a:p>
          <a:p>
            <a:pPr lvl="1"/>
            <a:r>
              <a:rPr lang="en-US" dirty="0">
                <a:latin typeface="Calibri" charset="0"/>
              </a:rPr>
              <a:t>President &amp; VP: voted by electoral college (Legislative branch) </a:t>
            </a:r>
          </a:p>
          <a:p>
            <a:r>
              <a:rPr lang="en-US" dirty="0">
                <a:latin typeface="Calibri" charset="0"/>
              </a:rPr>
              <a:t>Interesting Law </a:t>
            </a:r>
          </a:p>
          <a:p>
            <a:pPr lvl="1"/>
            <a:r>
              <a:rPr lang="en-US" dirty="0">
                <a:latin typeface="Calibri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3320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into a government?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5854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344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your own government.  </a:t>
            </a:r>
            <a:r>
              <a:rPr lang="en-US" dirty="0" smtClean="0"/>
              <a:t>Explain:</a:t>
            </a:r>
          </a:p>
          <a:p>
            <a:pPr lvl="1"/>
            <a:r>
              <a:rPr lang="en-US" dirty="0" smtClean="0"/>
              <a:t>Type </a:t>
            </a:r>
            <a:r>
              <a:rPr lang="en-US" dirty="0"/>
              <a:t>(democracy, monarchy, communism?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Elections </a:t>
            </a:r>
            <a:r>
              <a:rPr lang="en-US" dirty="0"/>
              <a:t>(royal family, voted? by who?)  </a:t>
            </a:r>
            <a:endParaRPr lang="en-US" dirty="0" smtClean="0"/>
          </a:p>
          <a:p>
            <a:pPr lvl="1"/>
            <a:r>
              <a:rPr lang="en-US" dirty="0" smtClean="0"/>
              <a:t>Laws </a:t>
            </a:r>
            <a:r>
              <a:rPr lang="en-US" dirty="0"/>
              <a:t>(at least 3)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8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sz="3200" b="1" u="sng" dirty="0">
                <a:solidFill>
                  <a:srgbClr val="660066"/>
                </a:solidFill>
              </a:rPr>
              <a:t>Aim: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/>
              <a:t>How are governments in different countries similar/different?</a:t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u="sng" dirty="0" smtClean="0">
                <a:solidFill>
                  <a:srgbClr val="660066"/>
                </a:solidFill>
              </a:rPr>
              <a:t>Do </a:t>
            </a:r>
            <a:r>
              <a:rPr lang="en-US" sz="3200" b="1" u="sng" dirty="0">
                <a:solidFill>
                  <a:srgbClr val="660066"/>
                </a:solidFill>
              </a:rPr>
              <a:t>Now: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smtClean="0"/>
              <a:t>Is </a:t>
            </a:r>
            <a:r>
              <a:rPr lang="en-US" sz="3200" dirty="0"/>
              <a:t>the U.S. government the best one in the world?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Which countries are better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&amp; which are </a:t>
            </a:r>
            <a:r>
              <a:rPr lang="en-US" sz="3200" dirty="0"/>
              <a:t>worse? 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159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Spain’s Government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Type: Limited monarchy</a:t>
            </a:r>
          </a:p>
          <a:p>
            <a:pPr lvl="1"/>
            <a:r>
              <a:rPr lang="en-US">
                <a:latin typeface="Calibri" charset="0"/>
              </a:rPr>
              <a:t>3 branches </a:t>
            </a:r>
          </a:p>
          <a:p>
            <a:r>
              <a:rPr lang="en-US">
                <a:latin typeface="Calibri" charset="0"/>
              </a:rPr>
              <a:t>Elections?</a:t>
            </a:r>
          </a:p>
          <a:p>
            <a:pPr lvl="1"/>
            <a:r>
              <a:rPr lang="en-US">
                <a:latin typeface="Calibri" charset="0"/>
              </a:rPr>
              <a:t>Monarch: royal family</a:t>
            </a:r>
          </a:p>
          <a:p>
            <a:pPr lvl="1"/>
            <a:r>
              <a:rPr lang="en-US">
                <a:latin typeface="Calibri" charset="0"/>
              </a:rPr>
              <a:t>President: chosen by the monarch </a:t>
            </a:r>
          </a:p>
          <a:p>
            <a:r>
              <a:rPr lang="en-US">
                <a:latin typeface="Calibri" charset="0"/>
              </a:rPr>
              <a:t>Interesting Law: </a:t>
            </a:r>
          </a:p>
          <a:p>
            <a:pPr lvl="1"/>
            <a:r>
              <a:rPr lang="en-US">
                <a:latin typeface="Calibri" charset="0"/>
              </a:rPr>
              <a:t>You can get a ticket for insulting someone </a:t>
            </a:r>
          </a:p>
          <a:p>
            <a:pPr lvl="1"/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85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Morocco’s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Type: Limited Monarchy</a:t>
            </a:r>
          </a:p>
          <a:p>
            <a:pPr lvl="1">
              <a:defRPr/>
            </a:pPr>
            <a:r>
              <a:rPr lang="en-US" dirty="0" smtClean="0"/>
              <a:t>Judicial review </a:t>
            </a:r>
          </a:p>
          <a:p>
            <a:pPr lvl="1">
              <a:defRPr/>
            </a:pPr>
            <a:r>
              <a:rPr lang="en-US" dirty="0" smtClean="0"/>
              <a:t>Based on French &amp; Islamic laws </a:t>
            </a:r>
          </a:p>
          <a:p>
            <a:pPr>
              <a:defRPr/>
            </a:pPr>
            <a:r>
              <a:rPr lang="en-US" dirty="0" smtClean="0"/>
              <a:t>Elections?</a:t>
            </a:r>
          </a:p>
          <a:p>
            <a:pPr lvl="1">
              <a:defRPr/>
            </a:pPr>
            <a:r>
              <a:rPr lang="en-US" dirty="0" smtClean="0"/>
              <a:t>King: royal family</a:t>
            </a:r>
          </a:p>
          <a:p>
            <a:pPr lvl="1">
              <a:defRPr/>
            </a:pPr>
            <a:r>
              <a:rPr lang="en-US" dirty="0" smtClean="0"/>
              <a:t>Prime Minister: chosen by King</a:t>
            </a:r>
          </a:p>
          <a:p>
            <a:pPr>
              <a:defRPr/>
            </a:pPr>
            <a:r>
              <a:rPr lang="en-US" dirty="0" smtClean="0"/>
              <a:t>Interesting Law </a:t>
            </a:r>
          </a:p>
          <a:p>
            <a:pPr lvl="1">
              <a:defRPr/>
            </a:pPr>
            <a:r>
              <a:rPr lang="en-US" dirty="0" smtClean="0"/>
              <a:t>Children over the age of 12 are prohibited from telling Knock-Knock jokes.</a:t>
            </a:r>
          </a:p>
          <a:p>
            <a:pPr lvl="1">
              <a:defRPr/>
            </a:pPr>
            <a:r>
              <a:rPr lang="en-US" dirty="0" smtClean="0"/>
              <a:t>It is illegal to kill a mouse unless for consumption.</a:t>
            </a:r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1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Ghana’s Government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Type: Democracy </a:t>
            </a:r>
          </a:p>
          <a:p>
            <a:pPr lvl="1"/>
            <a:r>
              <a:rPr lang="en-US">
                <a:latin typeface="Calibri" charset="0"/>
              </a:rPr>
              <a:t>Mix of English law &amp; traditions </a:t>
            </a:r>
          </a:p>
          <a:p>
            <a:r>
              <a:rPr lang="en-US">
                <a:latin typeface="Calibri" charset="0"/>
              </a:rPr>
              <a:t>Elections?</a:t>
            </a:r>
          </a:p>
          <a:p>
            <a:pPr lvl="1"/>
            <a:r>
              <a:rPr lang="en-US">
                <a:latin typeface="Calibri" charset="0"/>
              </a:rPr>
              <a:t>President &amp; VP: people vote every 4 years</a:t>
            </a:r>
          </a:p>
          <a:p>
            <a:r>
              <a:rPr lang="en-US">
                <a:latin typeface="Calibri" charset="0"/>
              </a:rPr>
              <a:t>Interesting Law</a:t>
            </a:r>
          </a:p>
          <a:p>
            <a:pPr lvl="1"/>
            <a:r>
              <a:rPr lang="en-US">
                <a:latin typeface="Calibri" charset="0"/>
              </a:rPr>
              <a:t>More freedom of speech than any other African nation (no censorship)  </a:t>
            </a:r>
          </a:p>
        </p:txBody>
      </p:sp>
    </p:spTree>
    <p:extLst>
      <p:ext uri="{BB962C8B-B14F-4D97-AF65-F5344CB8AC3E}">
        <p14:creationId xmlns:p14="http://schemas.microsoft.com/office/powerpoint/2010/main" val="250210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South Africa’s Government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latin typeface="Calibri" charset="0"/>
              </a:rPr>
              <a:t>Type: Republic </a:t>
            </a:r>
          </a:p>
          <a:p>
            <a:pPr lvl="1"/>
            <a:r>
              <a:rPr lang="en-US">
                <a:latin typeface="Calibri" charset="0"/>
              </a:rPr>
              <a:t>Constitution passed in 1996</a:t>
            </a:r>
          </a:p>
          <a:p>
            <a:r>
              <a:rPr lang="en-US">
                <a:latin typeface="Calibri" charset="0"/>
              </a:rPr>
              <a:t>Elections?</a:t>
            </a:r>
          </a:p>
          <a:p>
            <a:pPr lvl="1"/>
            <a:r>
              <a:rPr lang="en-US">
                <a:latin typeface="Calibri" charset="0"/>
              </a:rPr>
              <a:t>President: people vote (terms = 5 years) </a:t>
            </a:r>
          </a:p>
          <a:p>
            <a:r>
              <a:rPr lang="en-US">
                <a:latin typeface="Calibri" charset="0"/>
              </a:rPr>
              <a:t>Interesting Law </a:t>
            </a:r>
          </a:p>
          <a:p>
            <a:pPr lvl="1"/>
            <a:r>
              <a:rPr lang="en-US">
                <a:latin typeface="Calibri" charset="0"/>
              </a:rPr>
              <a:t>People had to be classified as certain “race” groups until 1991</a:t>
            </a:r>
          </a:p>
          <a:p>
            <a:pPr lvl="1"/>
            <a:r>
              <a:rPr lang="en-US">
                <a:latin typeface="Calibri" charset="0"/>
              </a:rPr>
              <a:t>Public facilities (e.g. bathroom) = segregated by race until 1990 </a:t>
            </a:r>
          </a:p>
        </p:txBody>
      </p:sp>
    </p:spTree>
    <p:extLst>
      <p:ext uri="{BB962C8B-B14F-4D97-AF65-F5344CB8AC3E}">
        <p14:creationId xmlns:p14="http://schemas.microsoft.com/office/powerpoint/2010/main" val="105198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Mauritius’s Government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Type: Parliamentary democracy </a:t>
            </a:r>
          </a:p>
          <a:p>
            <a:pPr lvl="1"/>
            <a:r>
              <a:rPr lang="en-US">
                <a:latin typeface="Calibri" charset="0"/>
              </a:rPr>
              <a:t>Combination of French &amp; English law </a:t>
            </a:r>
          </a:p>
          <a:p>
            <a:r>
              <a:rPr lang="en-US">
                <a:latin typeface="Calibri" charset="0"/>
              </a:rPr>
              <a:t>Elections?</a:t>
            </a:r>
          </a:p>
          <a:p>
            <a:pPr lvl="1"/>
            <a:r>
              <a:rPr lang="en-US">
                <a:latin typeface="Calibri" charset="0"/>
              </a:rPr>
              <a:t>President &amp; VP: elected by Legislative branch </a:t>
            </a:r>
          </a:p>
          <a:p>
            <a:r>
              <a:rPr lang="en-US">
                <a:latin typeface="Calibri" charset="0"/>
              </a:rPr>
              <a:t>Interesting Law </a:t>
            </a:r>
          </a:p>
          <a:p>
            <a:pPr lvl="1"/>
            <a:r>
              <a:rPr lang="en-US">
                <a:latin typeface="Calibri" charset="0"/>
              </a:rPr>
              <a:t>Abortion: woman and anyone who helps gets up to 10 years in jail </a:t>
            </a:r>
          </a:p>
        </p:txBody>
      </p:sp>
    </p:spTree>
    <p:extLst>
      <p:ext uri="{BB962C8B-B14F-4D97-AF65-F5344CB8AC3E}">
        <p14:creationId xmlns:p14="http://schemas.microsoft.com/office/powerpoint/2010/main" val="1310097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India’s Government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>
                <a:latin typeface="Calibri" charset="0"/>
              </a:rPr>
              <a:t>Type: Republic </a:t>
            </a:r>
          </a:p>
          <a:p>
            <a:pPr lvl="1"/>
            <a:r>
              <a:rPr lang="en-US">
                <a:latin typeface="Calibri" charset="0"/>
              </a:rPr>
              <a:t>English common law, but varies by religion</a:t>
            </a:r>
          </a:p>
          <a:p>
            <a:r>
              <a:rPr lang="en-US">
                <a:latin typeface="Calibri" charset="0"/>
              </a:rPr>
              <a:t>Elections?</a:t>
            </a:r>
          </a:p>
          <a:p>
            <a:pPr lvl="1"/>
            <a:r>
              <a:rPr lang="en-US">
                <a:latin typeface="Calibri" charset="0"/>
              </a:rPr>
              <a:t>President: Electoral college votes</a:t>
            </a:r>
          </a:p>
          <a:p>
            <a:r>
              <a:rPr lang="en-US">
                <a:latin typeface="Calibri" charset="0"/>
              </a:rPr>
              <a:t>Interesting Law</a:t>
            </a:r>
          </a:p>
          <a:p>
            <a:pPr lvl="1"/>
            <a:r>
              <a:rPr lang="en-US">
                <a:latin typeface="Calibri" charset="0"/>
              </a:rPr>
              <a:t>Drinking age varies by area: (25 years – prohibition)</a:t>
            </a:r>
          </a:p>
        </p:txBody>
      </p:sp>
    </p:spTree>
    <p:extLst>
      <p:ext uri="{BB962C8B-B14F-4D97-AF65-F5344CB8AC3E}">
        <p14:creationId xmlns:p14="http://schemas.microsoft.com/office/powerpoint/2010/main" val="2802249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Singapore’s Government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Type: Republic </a:t>
            </a:r>
          </a:p>
          <a:p>
            <a:pPr lvl="1"/>
            <a:r>
              <a:rPr lang="en-US">
                <a:latin typeface="Calibri" charset="0"/>
              </a:rPr>
              <a:t>Voting age: 21 </a:t>
            </a:r>
          </a:p>
          <a:p>
            <a:r>
              <a:rPr lang="en-US">
                <a:latin typeface="Calibri" charset="0"/>
              </a:rPr>
              <a:t>Elections?</a:t>
            </a:r>
          </a:p>
          <a:p>
            <a:pPr lvl="1"/>
            <a:r>
              <a:rPr lang="en-US">
                <a:latin typeface="Calibri" charset="0"/>
              </a:rPr>
              <a:t>President: elected by people (6 year term)</a:t>
            </a:r>
          </a:p>
          <a:p>
            <a:r>
              <a:rPr lang="en-US">
                <a:latin typeface="Calibri" charset="0"/>
              </a:rPr>
              <a:t>Interesting Laws </a:t>
            </a:r>
          </a:p>
          <a:p>
            <a:pPr lvl="1"/>
            <a:r>
              <a:rPr lang="en-US">
                <a:latin typeface="Calibri" charset="0"/>
              </a:rPr>
              <a:t>Illegal to sell chewing gum.</a:t>
            </a:r>
          </a:p>
          <a:p>
            <a:pPr lvl="1"/>
            <a:r>
              <a:rPr lang="en-US">
                <a:latin typeface="Calibri" charset="0"/>
              </a:rPr>
              <a:t>If you are carrying drugs, you will be hung. </a:t>
            </a:r>
          </a:p>
          <a:p>
            <a:pPr lvl="1"/>
            <a:r>
              <a:rPr lang="en-US">
                <a:latin typeface="Calibri" charset="0"/>
              </a:rPr>
              <a:t>If you litter, you will be caned. </a:t>
            </a:r>
          </a:p>
        </p:txBody>
      </p:sp>
    </p:spTree>
    <p:extLst>
      <p:ext uri="{BB962C8B-B14F-4D97-AF65-F5344CB8AC3E}">
        <p14:creationId xmlns:p14="http://schemas.microsoft.com/office/powerpoint/2010/main" val="2941484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459</Words>
  <Application>Microsoft Macintosh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Comparing Government around the World</vt:lpstr>
      <vt:lpstr>Aim: How are governments in different countries similar/different?   Do Now: Is the U.S. government the best one in the world?  Which countries are better  &amp; which are worse?  </vt:lpstr>
      <vt:lpstr>Spain’s Government</vt:lpstr>
      <vt:lpstr>Morocco’s Government</vt:lpstr>
      <vt:lpstr>Ghana’s Government</vt:lpstr>
      <vt:lpstr>South Africa’s Government</vt:lpstr>
      <vt:lpstr>Mauritius’s Government</vt:lpstr>
      <vt:lpstr>India’s Government</vt:lpstr>
      <vt:lpstr>Singapore’s Government</vt:lpstr>
      <vt:lpstr>Vietnam’s Government</vt:lpstr>
      <vt:lpstr>China’s Government</vt:lpstr>
      <vt:lpstr>Japan’s Government</vt:lpstr>
      <vt:lpstr>United States’s Government</vt:lpstr>
      <vt:lpstr>What goes into a government? 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Government around the World</dc:title>
  <dc:creator>Lindsay Lyons</dc:creator>
  <cp:lastModifiedBy>Lindsay Lyons</cp:lastModifiedBy>
  <cp:revision>1</cp:revision>
  <dcterms:created xsi:type="dcterms:W3CDTF">2012-09-15T15:34:32Z</dcterms:created>
  <dcterms:modified xsi:type="dcterms:W3CDTF">2012-09-15T15:37:30Z</dcterms:modified>
</cp:coreProperties>
</file>