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99" r:id="rId4"/>
    <p:sldId id="300" r:id="rId5"/>
    <p:sldId id="311" r:id="rId6"/>
    <p:sldId id="270" r:id="rId7"/>
    <p:sldId id="312" r:id="rId8"/>
    <p:sldId id="273" r:id="rId9"/>
    <p:sldId id="317" r:id="rId10"/>
    <p:sldId id="303" r:id="rId11"/>
    <p:sldId id="313" r:id="rId12"/>
    <p:sldId id="277" r:id="rId13"/>
    <p:sldId id="314" r:id="rId14"/>
    <p:sldId id="305" r:id="rId15"/>
    <p:sldId id="310" r:id="rId16"/>
    <p:sldId id="316" r:id="rId17"/>
    <p:sldId id="31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63EC-343D-3A44-BD76-037D0B8850E7}" type="datetimeFigureOut">
              <a:rPr lang="en-US" smtClean="0"/>
              <a:t>9/20/12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4F10C-3FD2-BF41-B2DB-AEE66C8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B60DB6-11E7-4049-92DD-A1A62973E039}" type="slidenum">
              <a:rPr lang="en-US" b="0" u="none"/>
              <a:pPr eaLnBrk="1" hangingPunct="1"/>
              <a:t>2</a:t>
            </a:fld>
            <a:endParaRPr lang="en-US" b="0" u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2649DE-6449-864E-9325-E7A905C6461E}" type="slidenum">
              <a:rPr lang="en-US" b="0" u="none"/>
              <a:pPr eaLnBrk="1" hangingPunct="1"/>
              <a:t>18</a:t>
            </a:fld>
            <a:endParaRPr lang="en-US" b="0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50556B6-A2AB-0047-95C0-090F830D7EFB}" type="datetimeFigureOut">
              <a:rPr lang="en-US" smtClean="0"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D0824F5-02DC-8F4C-9AD1-848C92867A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ipmartin.info/hammurabi/hammurabi_situation6.htm" TargetMode="External"/><Relationship Id="rId4" Type="http://schemas.openxmlformats.org/officeDocument/2006/relationships/hyperlink" Target="http://www.phillipmartin.info/hammurabi/hammurabi_situation5.htm" TargetMode="External"/><Relationship Id="rId5" Type="http://schemas.openxmlformats.org/officeDocument/2006/relationships/hyperlink" Target="http://www.phillipmartin.info/hammurabi/hammurabi_situation2.htm" TargetMode="External"/><Relationship Id="rId6" Type="http://schemas.openxmlformats.org/officeDocument/2006/relationships/hyperlink" Target="http://www.phillipmartin.info/hammurabi/hammurabi_situation7.htm" TargetMode="External"/><Relationship Id="rId7" Type="http://schemas.openxmlformats.org/officeDocument/2006/relationships/hyperlink" Target="http://www.phillipmartin.info/hammurabi/hammurabi_situation3.htm" TargetMode="External"/><Relationship Id="rId8" Type="http://schemas.openxmlformats.org/officeDocument/2006/relationships/hyperlink" Target="http://www.phillipmartin.info/hammurabi/hammurabi_situation4.htm" TargetMode="External"/><Relationship Id="rId9" Type="http://schemas.openxmlformats.org/officeDocument/2006/relationships/hyperlink" Target="http://www.phillipmartin.info/hammurabi/hammurabi_situation1.htm" TargetMode="External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of Mesopotamia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1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&amp; Authority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was the social structure of Mesopotamia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did Mesopotamia need a government?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3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9078"/>
            <a:ext cx="7313613" cy="3652122"/>
          </a:xfrm>
        </p:spPr>
        <p:txBody>
          <a:bodyPr/>
          <a:lstStyle/>
          <a:p>
            <a:r>
              <a:rPr lang="en-US" dirty="0" smtClean="0"/>
              <a:t>Religion = important</a:t>
            </a:r>
          </a:p>
          <a:p>
            <a:pPr lvl="1"/>
            <a:r>
              <a:rPr lang="en-US" dirty="0" smtClean="0"/>
              <a:t>polytheistic</a:t>
            </a:r>
          </a:p>
          <a:p>
            <a:r>
              <a:rPr lang="en-US" dirty="0" smtClean="0"/>
              <a:t>Slaves (not </a:t>
            </a:r>
            <a:r>
              <a:rPr lang="en-US" dirty="0"/>
              <a:t>free </a:t>
            </a:r>
            <a:r>
              <a:rPr lang="en-US" dirty="0" smtClean="0"/>
              <a:t>citizens)</a:t>
            </a:r>
          </a:p>
          <a:p>
            <a:pPr lvl="1"/>
            <a:r>
              <a:rPr lang="en-US" dirty="0" smtClean="0"/>
              <a:t>not on social pyramid</a:t>
            </a:r>
          </a:p>
          <a:p>
            <a:r>
              <a:rPr lang="en-US" dirty="0" smtClean="0"/>
              <a:t>Women had “many” rights (at the time)</a:t>
            </a:r>
          </a:p>
          <a:p>
            <a:pPr lvl="1"/>
            <a:r>
              <a:rPr lang="en-US" dirty="0" smtClean="0"/>
              <a:t>Could: own property, become a low-level priest</a:t>
            </a:r>
          </a:p>
          <a:p>
            <a:pPr lvl="1"/>
            <a:r>
              <a:rPr lang="en-US" dirty="0" smtClean="0"/>
              <a:t>Could not: go to school (read &amp; write) 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96245" y="1905116"/>
            <a:ext cx="3274964" cy="1871693"/>
            <a:chOff x="5229917" y="1905116"/>
            <a:chExt cx="3274964" cy="1871693"/>
          </a:xfrm>
        </p:grpSpPr>
        <p:sp>
          <p:nvSpPr>
            <p:cNvPr id="4" name="Isosceles Triangle 3"/>
            <p:cNvSpPr/>
            <p:nvPr/>
          </p:nvSpPr>
          <p:spPr>
            <a:xfrm>
              <a:off x="5229917" y="1905116"/>
              <a:ext cx="3274964" cy="1871693"/>
            </a:xfrm>
            <a:prstGeom prst="triangl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399547" y="2490020"/>
              <a:ext cx="10025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781314" y="3108347"/>
              <a:ext cx="2088625" cy="334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184870" y="2022097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Priests, royalty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2468" y="2523443"/>
            <a:ext cx="159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merchants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70447" y="3108347"/>
            <a:ext cx="109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   </a:t>
            </a:r>
          </a:p>
          <a:p>
            <a:r>
              <a:rPr lang="en-US" dirty="0"/>
              <a:t> </a:t>
            </a:r>
            <a:r>
              <a:rPr lang="en-US" dirty="0" smtClean="0"/>
              <a:t> 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1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Government was needed to…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Control surplus food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Coordinate the irrigation system 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Irrigation:</a:t>
            </a:r>
            <a:r>
              <a:rPr lang="en-US" b="1" dirty="0" smtClean="0"/>
              <a:t> </a:t>
            </a:r>
            <a:r>
              <a:rPr lang="en-US" dirty="0" smtClean="0"/>
              <a:t>bringing water to dry fields using ditches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Government leaders = priests &amp; royalty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68" y="3803029"/>
            <a:ext cx="4426722" cy="28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43" y="1735138"/>
            <a:ext cx="6382838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Babylon (civilization in Mesopotamia) </a:t>
            </a:r>
          </a:p>
          <a:p>
            <a:pPr lvl="1"/>
            <a:r>
              <a:rPr lang="en-US" dirty="0" smtClean="0"/>
              <a:t>1,000 years after Sumer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written laws </a:t>
            </a:r>
          </a:p>
          <a:p>
            <a:r>
              <a:rPr lang="en-US" dirty="0" smtClean="0"/>
              <a:t>Unified all laws into one code, carved them onto stone, &amp; hung them up</a:t>
            </a:r>
          </a:p>
          <a:p>
            <a:r>
              <a:rPr lang="en-US" dirty="0" smtClean="0"/>
              <a:t>1st leader to say the government is responsible for keeping society in order </a:t>
            </a:r>
          </a:p>
          <a:p>
            <a:r>
              <a:rPr lang="en-US" dirty="0" smtClean="0"/>
              <a:t>STRICT LAWS!</a:t>
            </a:r>
          </a:p>
          <a:p>
            <a:pPr lvl="1"/>
            <a:r>
              <a:rPr lang="en-US" dirty="0" smtClean="0"/>
              <a:t>Others used his laws too (Old Testament)</a:t>
            </a:r>
            <a:endParaRPr lang="en-US" dirty="0"/>
          </a:p>
        </p:txBody>
      </p:sp>
      <p:pic>
        <p:nvPicPr>
          <p:cNvPr id="4" name="Picture 2" descr="Stele of Hammur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81" y="2494229"/>
            <a:ext cx="1983957" cy="24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99038" y="5236492"/>
            <a:ext cx="2944961" cy="147732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u="none" dirty="0" smtClean="0">
                <a:latin typeface="Arial" charset="0"/>
              </a:rPr>
              <a:t>Shamash, the sun god, </a:t>
            </a:r>
            <a:r>
              <a:rPr lang="en-US" b="0" u="none" dirty="0">
                <a:latin typeface="Arial" charset="0"/>
              </a:rPr>
              <a:t>is presenting to Hammurabi a staff and ring, which symbolize the power to administer the law. </a:t>
            </a:r>
          </a:p>
        </p:txBody>
      </p:sp>
    </p:spTree>
    <p:extLst>
      <p:ext uri="{BB962C8B-B14F-4D97-AF65-F5344CB8AC3E}">
        <p14:creationId xmlns:p14="http://schemas.microsoft.com/office/powerpoint/2010/main" val="406031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was created in ancient Mesopotamia that we still use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Sumer’s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99076"/>
          </a:xfrm>
        </p:spPr>
        <p:txBody>
          <a:bodyPr>
            <a:normAutofit/>
          </a:bodyPr>
          <a:lstStyle/>
          <a:p>
            <a:r>
              <a:rPr lang="en-US" dirty="0" smtClean="0"/>
              <a:t>Cuneiform</a:t>
            </a:r>
          </a:p>
          <a:p>
            <a:pPr lvl="1"/>
            <a:r>
              <a:rPr lang="en-US" dirty="0" smtClean="0"/>
              <a:t>One of the 1</a:t>
            </a:r>
            <a:r>
              <a:rPr lang="en-US" baseline="30000" dirty="0" smtClean="0"/>
              <a:t>st</a:t>
            </a:r>
            <a:r>
              <a:rPr lang="en-US" dirty="0" smtClean="0"/>
              <a:t> writing systems</a:t>
            </a:r>
          </a:p>
          <a:p>
            <a:r>
              <a:rPr lang="en-US" dirty="0" smtClean="0"/>
              <a:t>Wheel, sail, plow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people to use bronze</a:t>
            </a:r>
          </a:p>
          <a:p>
            <a:r>
              <a:rPr lang="en-US" dirty="0" smtClean="0"/>
              <a:t>Early maps</a:t>
            </a:r>
          </a:p>
          <a:p>
            <a:r>
              <a:rPr lang="en-US" dirty="0" smtClean="0"/>
              <a:t>Astronomy (studying stars)</a:t>
            </a:r>
          </a:p>
          <a:p>
            <a:r>
              <a:rPr lang="en-US" dirty="0" smtClean="0"/>
              <a:t>Measuring in 60’s</a:t>
            </a:r>
          </a:p>
          <a:p>
            <a:pPr lvl="1"/>
            <a:r>
              <a:rPr lang="en-US" dirty="0" smtClean="0"/>
              <a:t>Time: 60 seconds in a minute, 60 minutes in an hour</a:t>
            </a:r>
          </a:p>
          <a:p>
            <a:pPr lvl="1"/>
            <a:r>
              <a:rPr lang="en-US" dirty="0" smtClean="0"/>
              <a:t>Math: 360 degrees = circle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2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see if you are as harsh as Hammurabi…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 dirty="0">
                <a:latin typeface="Arial" charset="0"/>
              </a:rPr>
              <a:t>Partnered Students Handout</a:t>
            </a:r>
          </a:p>
          <a:p>
            <a:pPr algn="ctr" eaLnBrk="1" hangingPunct="1"/>
            <a:r>
              <a:rPr lang="en-US" b="0" u="none" dirty="0">
                <a:latin typeface="Akbar" charset="0"/>
              </a:rPr>
              <a:t>Hammurabi, the king of righteousness,</a:t>
            </a:r>
          </a:p>
          <a:p>
            <a:pPr algn="ctr" eaLnBrk="1" hangingPunct="1"/>
            <a:r>
              <a:rPr lang="en-US" b="0" u="none" dirty="0">
                <a:latin typeface="Akbar" charset="0"/>
              </a:rPr>
              <a:t>On whom Shamash has conferred the Law,</a:t>
            </a:r>
          </a:p>
          <a:p>
            <a:pPr algn="ctr" eaLnBrk="1" hangingPunct="1"/>
            <a:r>
              <a:rPr lang="en-US" b="0" u="none" dirty="0">
                <a:latin typeface="Akbar" charset="0"/>
              </a:rPr>
              <a:t>am I.</a:t>
            </a:r>
          </a:p>
          <a:p>
            <a:pPr algn="ctr" eaLnBrk="1" hangingPunct="1"/>
            <a:r>
              <a:rPr lang="en-US" sz="1200" b="0" u="none" dirty="0">
                <a:latin typeface="Arial" charset="0"/>
              </a:rPr>
              <a:t> </a:t>
            </a:r>
          </a:p>
          <a:p>
            <a:pPr algn="ctr" eaLnBrk="1" hangingPunct="1"/>
            <a:r>
              <a:rPr lang="en-US" sz="1600" b="0" u="none" dirty="0">
                <a:latin typeface="Akbar" charset="0"/>
                <a:cs typeface="Arial" charset="0"/>
              </a:rPr>
              <a:t>When </a:t>
            </a:r>
            <a:r>
              <a:rPr lang="en-US" sz="1600" b="0" u="none" dirty="0" err="1">
                <a:latin typeface="Akbar" charset="0"/>
                <a:cs typeface="Arial" charset="0"/>
              </a:rPr>
              <a:t>Marduk</a:t>
            </a:r>
            <a:r>
              <a:rPr lang="en-US" sz="1600" b="0" u="none" dirty="0">
                <a:latin typeface="Akbar" charset="0"/>
                <a:cs typeface="Arial" charset="0"/>
              </a:rPr>
              <a:t> sent me to rule over men, </a:t>
            </a:r>
          </a:p>
          <a:p>
            <a:pPr algn="ctr" eaLnBrk="1" hangingPunct="1"/>
            <a:r>
              <a:rPr lang="en-US" sz="1600" b="0" u="none" dirty="0">
                <a:latin typeface="Akbar" charset="0"/>
                <a:cs typeface="Arial" charset="0"/>
              </a:rPr>
              <a:t>to give the protection of right to the land, </a:t>
            </a:r>
          </a:p>
          <a:p>
            <a:pPr algn="ctr" eaLnBrk="1" hangingPunct="1"/>
            <a:r>
              <a:rPr lang="en-US" sz="1600" b="0" u="none" dirty="0">
                <a:latin typeface="Akbar" charset="0"/>
                <a:cs typeface="Arial" charset="0"/>
              </a:rPr>
              <a:t>I did right and in righteousness brought about </a:t>
            </a:r>
          </a:p>
          <a:p>
            <a:pPr algn="ctr" eaLnBrk="1" hangingPunct="1"/>
            <a:r>
              <a:rPr lang="en-US" sz="1600" b="0" u="none" dirty="0">
                <a:latin typeface="Akbar" charset="0"/>
                <a:cs typeface="Arial" charset="0"/>
              </a:rPr>
              <a:t>the well-being of the oppressed.</a:t>
            </a:r>
            <a:r>
              <a:rPr lang="en-US" sz="1600" b="0" u="none" dirty="0">
                <a:latin typeface="Arial" charset="0"/>
                <a:cs typeface="Arial" charset="0"/>
              </a:rPr>
              <a:t/>
            </a:r>
            <a:br>
              <a:rPr lang="en-US" sz="1600" b="0" u="none" dirty="0">
                <a:latin typeface="Arial" charset="0"/>
                <a:cs typeface="Arial" charset="0"/>
              </a:rPr>
            </a:br>
            <a:r>
              <a:rPr lang="en-US" sz="1600" b="0" u="none" dirty="0">
                <a:latin typeface="Arial" charset="0"/>
                <a:cs typeface="Arial" charset="0"/>
              </a:rPr>
              <a:t/>
            </a:r>
            <a:br>
              <a:rPr lang="en-US" sz="1600" b="0" u="none" dirty="0">
                <a:latin typeface="Arial" charset="0"/>
                <a:cs typeface="Arial" charset="0"/>
              </a:rPr>
            </a:br>
            <a:r>
              <a:rPr lang="en-US" sz="1600" b="0" u="none" dirty="0">
                <a:latin typeface="Arial" charset="0"/>
                <a:cs typeface="Arial" charset="0"/>
              </a:rPr>
              <a:t>Below are situations Hammurabi faced.  </a:t>
            </a:r>
          </a:p>
          <a:p>
            <a:pPr algn="ctr" eaLnBrk="1" hangingPunct="1"/>
            <a:r>
              <a:rPr lang="en-US" sz="1600" u="none" dirty="0">
                <a:solidFill>
                  <a:srgbClr val="FF0000"/>
                </a:solidFill>
                <a:latin typeface="Arial" charset="0"/>
                <a:cs typeface="Arial" charset="0"/>
              </a:rPr>
              <a:t>You and your partner decide what you think to be a fair way to deal with the problem. </a:t>
            </a:r>
          </a:p>
          <a:p>
            <a:pPr algn="ctr" eaLnBrk="1" hangingPunct="1"/>
            <a:r>
              <a:rPr lang="en-US" sz="1600" b="0" u="none" dirty="0">
                <a:latin typeface="Arial" charset="0"/>
                <a:cs typeface="Arial" charset="0"/>
              </a:rPr>
              <a:t>Then together we</a:t>
            </a:r>
            <a:r>
              <a:rPr lang="ja-JP" altLang="en-US" sz="1600" b="0" u="none" dirty="0">
                <a:latin typeface="Arial" charset="0"/>
                <a:cs typeface="Arial" charset="0"/>
              </a:rPr>
              <a:t>’</a:t>
            </a:r>
            <a:r>
              <a:rPr lang="en-US" sz="1600" b="0" u="none" dirty="0" err="1">
                <a:latin typeface="Arial" charset="0"/>
                <a:cs typeface="Arial" charset="0"/>
              </a:rPr>
              <a:t>ll</a:t>
            </a:r>
            <a:r>
              <a:rPr lang="en-US" sz="1600" b="0" u="none" dirty="0">
                <a:latin typeface="Arial" charset="0"/>
                <a:cs typeface="Arial" charset="0"/>
              </a:rPr>
              <a:t> view what Hammurabi actually declared.  </a:t>
            </a:r>
          </a:p>
          <a:p>
            <a:pPr algn="ctr" eaLnBrk="1" hangingPunct="1"/>
            <a:r>
              <a:rPr lang="en-US" sz="1600" b="0" u="none" dirty="0">
                <a:latin typeface="Arial" charset="0"/>
                <a:cs typeface="Arial" charset="0"/>
              </a:rPr>
              <a:t>We</a:t>
            </a:r>
            <a:r>
              <a:rPr lang="ja-JP" altLang="en-US" sz="1600" b="0" u="none" dirty="0">
                <a:latin typeface="Arial" charset="0"/>
                <a:cs typeface="Arial" charset="0"/>
              </a:rPr>
              <a:t>’</a:t>
            </a:r>
            <a:r>
              <a:rPr lang="en-US" sz="1600" b="0" u="none" dirty="0" err="1">
                <a:latin typeface="Arial" charset="0"/>
                <a:cs typeface="Arial" charset="0"/>
              </a:rPr>
              <a:t>ll</a:t>
            </a:r>
            <a:r>
              <a:rPr lang="en-US" sz="1600" b="0" u="none" dirty="0">
                <a:latin typeface="Arial" charset="0"/>
                <a:cs typeface="Arial" charset="0"/>
              </a:rPr>
              <a:t> find out if </a:t>
            </a:r>
            <a:r>
              <a:rPr lang="en-US" sz="1600" b="0" u="none" dirty="0" err="1">
                <a:latin typeface="Arial" charset="0"/>
                <a:cs typeface="Arial" charset="0"/>
              </a:rPr>
              <a:t>Marduk</a:t>
            </a:r>
            <a:r>
              <a:rPr lang="en-US" sz="1600" b="0" u="none" dirty="0">
                <a:latin typeface="Arial" charset="0"/>
                <a:cs typeface="Arial" charset="0"/>
              </a:rPr>
              <a:t>, the supreme god, will be pleased with your decisions?</a:t>
            </a:r>
            <a:endParaRPr lang="en-US" sz="1600" b="0" u="none" dirty="0">
              <a:latin typeface="Arial" charset="0"/>
            </a:endParaRPr>
          </a:p>
          <a:p>
            <a:pPr eaLnBrk="1" hangingPunct="1"/>
            <a:r>
              <a:rPr lang="en-US" sz="1600" b="0" u="none" dirty="0">
                <a:latin typeface="Arial" charset="0"/>
                <a:cs typeface="Arial" charset="0"/>
              </a:rPr>
              <a:t> </a:t>
            </a:r>
            <a:r>
              <a:rPr lang="en-US" sz="1600" b="0" u="none" dirty="0">
                <a:latin typeface="Arial" charset="0"/>
                <a:cs typeface="Arial" charset="0"/>
                <a:hlinkClick r:id="rId3"/>
              </a:rPr>
              <a:t> </a:t>
            </a:r>
            <a:endParaRPr lang="en-US" sz="1600" b="0" u="none" dirty="0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should be done to the carpenter who builds a house that falls and kills the owner?</a:t>
            </a:r>
            <a:r>
              <a:rPr lang="en-US" sz="1600" b="0" u="none" dirty="0">
                <a:latin typeface="Arial" charset="0"/>
                <a:cs typeface="Arial" charset="0"/>
                <a:hlinkClick r:id="rId4"/>
              </a:rPr>
              <a:t> </a:t>
            </a:r>
            <a:endParaRPr lang="en-US" sz="1600" b="0" u="none" dirty="0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should be done about a wife who ignores her duties and belittles her husband?</a:t>
            </a:r>
            <a:r>
              <a:rPr lang="en-US" sz="1600" b="0" u="none" dirty="0">
                <a:latin typeface="Arial" charset="0"/>
                <a:hlinkClick r:id="rId5"/>
              </a:rPr>
              <a:t> </a:t>
            </a:r>
            <a:endParaRPr lang="en-US" sz="1600" b="0" u="none" dirty="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should be done when a "sister of god" (or nun) enters the wine shop for a drink?</a:t>
            </a:r>
            <a:r>
              <a:rPr lang="en-US" sz="1600" b="0" u="none" dirty="0">
                <a:latin typeface="Arial" charset="0"/>
                <a:hlinkClick r:id="rId6"/>
              </a:rPr>
              <a:t> </a:t>
            </a:r>
            <a:endParaRPr lang="en-US" sz="1600" b="0" u="none" dirty="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should be done if a son is adopted and then the birth-parents want him back?</a:t>
            </a:r>
            <a:r>
              <a:rPr lang="en-US" sz="1600" b="0" u="none" dirty="0">
                <a:latin typeface="Arial" charset="0"/>
                <a:hlinkClick r:id="rId7"/>
              </a:rPr>
              <a:t> </a:t>
            </a:r>
            <a:endParaRPr lang="en-US" sz="1600" b="0" u="none" dirty="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happens if a man is unable to pay his debts?</a:t>
            </a:r>
            <a:r>
              <a:rPr lang="en-US" sz="1600" b="0" u="none" dirty="0">
                <a:latin typeface="Arial" charset="0"/>
                <a:cs typeface="Arial" charset="0"/>
                <a:hlinkClick r:id="rId8"/>
              </a:rPr>
              <a:t> </a:t>
            </a:r>
            <a:endParaRPr lang="en-US" sz="1600" b="0" u="none" dirty="0">
              <a:latin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should happen to a boy who slaps his father?</a:t>
            </a:r>
            <a:r>
              <a:rPr lang="en-US" sz="1600" b="0" u="none" dirty="0">
                <a:latin typeface="Arial" charset="0"/>
                <a:hlinkClick r:id="rId9"/>
              </a:rPr>
              <a:t> </a:t>
            </a:r>
            <a:endParaRPr lang="en-US" sz="1600" b="0" u="none" dirty="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What happens to the wine seller who fails to arrest bad characters gathered at her shop?</a:t>
            </a:r>
          </a:p>
          <a:p>
            <a:pPr eaLnBrk="1" hangingPunct="1">
              <a:buFontTx/>
              <a:buAutoNum type="arabicPeriod"/>
            </a:pPr>
            <a:r>
              <a:rPr lang="en-US" sz="1600" b="0" u="none" dirty="0">
                <a:latin typeface="Arial" charset="0"/>
                <a:cs typeface="Arial" charset="0"/>
              </a:rPr>
              <a:t>How is the truth determined when one man brings an accusation against another?</a:t>
            </a:r>
            <a:endParaRPr lang="en-US" sz="1600" b="0" u="none" dirty="0">
              <a:latin typeface="Arial" charset="0"/>
            </a:endParaRPr>
          </a:p>
          <a:p>
            <a:pPr algn="r" eaLnBrk="1" hangingPunct="1"/>
            <a:endParaRPr lang="en-US" sz="1200" b="0" u="none" dirty="0">
              <a:latin typeface="Arial" charset="0"/>
              <a:cs typeface="Arial" charset="0"/>
            </a:endParaRPr>
          </a:p>
          <a:p>
            <a:pPr algn="r" eaLnBrk="1" hangingPunct="1"/>
            <a:endParaRPr lang="en-US" sz="1200" b="0" u="none" dirty="0"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1200" b="0" u="none" dirty="0">
                <a:latin typeface="Arial" charset="0"/>
                <a:cs typeface="Arial" charset="0"/>
              </a:rPr>
              <a:t>http://</a:t>
            </a:r>
            <a:r>
              <a:rPr lang="en-US" sz="1200" b="0" u="none" dirty="0" err="1">
                <a:latin typeface="Arial" charset="0"/>
                <a:cs typeface="Arial" charset="0"/>
              </a:rPr>
              <a:t>www.phillipmartin.info</a:t>
            </a:r>
            <a:r>
              <a:rPr lang="en-US" sz="1200" b="0" u="none" dirty="0">
                <a:latin typeface="Arial" charset="0"/>
                <a:cs typeface="Arial" charset="0"/>
              </a:rPr>
              <a:t>/</a:t>
            </a:r>
            <a:r>
              <a:rPr lang="en-US" sz="1200" b="0" u="none" dirty="0" err="1">
                <a:latin typeface="Arial" charset="0"/>
                <a:cs typeface="Arial" charset="0"/>
              </a:rPr>
              <a:t>hammurabi</a:t>
            </a:r>
            <a:r>
              <a:rPr lang="en-US" sz="1200" b="0" u="none" dirty="0">
                <a:latin typeface="Arial" charset="0"/>
                <a:cs typeface="Arial" charset="0"/>
              </a:rPr>
              <a:t>/</a:t>
            </a:r>
            <a:r>
              <a:rPr lang="en-US" sz="1200" b="0" u="none" dirty="0" err="1">
                <a:latin typeface="Arial" charset="0"/>
                <a:cs typeface="Arial" charset="0"/>
              </a:rPr>
              <a:t>hammurabi_situation_index.htm</a:t>
            </a:r>
            <a:endParaRPr lang="en-US" sz="1200" b="0" u="none" dirty="0"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1200" b="0" u="none" dirty="0">
                <a:latin typeface="Arial" charset="0"/>
                <a:cs typeface="Arial" charset="0"/>
              </a:rPr>
              <a:t>Compiled and Illustrated by</a:t>
            </a:r>
            <a:br>
              <a:rPr lang="en-US" sz="1200" b="0" u="none" dirty="0">
                <a:latin typeface="Arial" charset="0"/>
                <a:cs typeface="Arial" charset="0"/>
              </a:rPr>
            </a:br>
            <a:r>
              <a:rPr lang="en-US" sz="1200" u="none" dirty="0">
                <a:latin typeface="Arial" charset="0"/>
                <a:cs typeface="Arial" charset="0"/>
              </a:rPr>
              <a:t>Phillip Martin</a:t>
            </a:r>
            <a:br>
              <a:rPr lang="en-US" sz="1200" u="none" dirty="0">
                <a:latin typeface="Arial" charset="0"/>
                <a:cs typeface="Arial" charset="0"/>
              </a:rPr>
            </a:br>
            <a:r>
              <a:rPr lang="en-US" sz="1200" b="0" u="none" dirty="0">
                <a:latin typeface="Arial" charset="0"/>
                <a:cs typeface="Arial" charset="0"/>
              </a:rPr>
              <a:t>copyright 1998</a:t>
            </a:r>
          </a:p>
        </p:txBody>
      </p:sp>
      <p:pic>
        <p:nvPicPr>
          <p:cNvPr id="30723" name="Picture 4" descr="Mesop01fs.gif (34074 byt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38" y="1483814"/>
            <a:ext cx="8730008" cy="3483364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www.phillipmartin.info</a:t>
            </a:r>
            <a:r>
              <a:rPr lang="en-US" dirty="0"/>
              <a:t>/</a:t>
            </a:r>
            <a:r>
              <a:rPr lang="en-US" dirty="0" err="1"/>
              <a:t>hammurabi</a:t>
            </a:r>
            <a:r>
              <a:rPr lang="en-US" dirty="0"/>
              <a:t>/</a:t>
            </a:r>
            <a:r>
              <a:rPr lang="en-US" dirty="0" err="1"/>
              <a:t>hammurabi_situation_index.htm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2725" y="-34925"/>
            <a:ext cx="8931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u="none" dirty="0" smtClean="0">
                <a:solidFill>
                  <a:srgbClr val="CC3300"/>
                </a:solidFill>
              </a:rPr>
              <a:t>4 </a:t>
            </a:r>
            <a:r>
              <a:rPr lang="en-US" sz="2800" u="none" dirty="0">
                <a:solidFill>
                  <a:srgbClr val="CC3300"/>
                </a:solidFill>
              </a:rPr>
              <a:t>early River Valley Civilizations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2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b="0" u="none"/>
              <a:t> Sumerian Civilization - Tigris &amp; Euphrates Rivers (Mesopotamia)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09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b="0" u="none"/>
              <a:t> Egyptian Civilization - Nile River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09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b="0" u="none"/>
              <a:t> Harappan Civilization - Indus River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809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b="0" u="none" dirty="0"/>
              <a:t> Ancient China - Huang He (Yellow) River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384925" y="661352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  <p:pic>
        <p:nvPicPr>
          <p:cNvPr id="3080" name="Picture 13" descr="D:\home\twloessin\School\Maps\Four Early River Valley Civs 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344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7086600" y="2667000"/>
            <a:ext cx="1006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 u="none"/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7086600" y="4114800"/>
            <a:ext cx="1006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 u="none"/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5029200" y="4648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900" b="0" u="none"/>
          </a:p>
        </p:txBody>
      </p:sp>
      <p:sp>
        <p:nvSpPr>
          <p:cNvPr id="2" name="Right Arrow 1"/>
          <p:cNvSpPr/>
          <p:nvPr/>
        </p:nvSpPr>
        <p:spPr>
          <a:xfrm rot="3825809">
            <a:off x="789948" y="2247427"/>
            <a:ext cx="1566974" cy="83914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599"/>
            <a:ext cx="9144000" cy="16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geography affect Mesopotamia’s civilization?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“Fertile Crescent”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914400" y="1735138"/>
            <a:ext cx="7313613" cy="22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u="none" dirty="0" smtClean="0"/>
              <a:t>Dry </a:t>
            </a:r>
            <a:r>
              <a:rPr lang="en-US" sz="2000" b="0" u="none" dirty="0"/>
              <a:t>desert climate in </a:t>
            </a:r>
            <a:r>
              <a:rPr lang="en-US" sz="2000" b="0" u="none" dirty="0" smtClean="0"/>
              <a:t>Middle East</a:t>
            </a:r>
          </a:p>
          <a:p>
            <a:pPr lvl="1" eaLnBrk="1" hangingPunct="1"/>
            <a:r>
              <a:rPr lang="en-US" sz="1600" b="0" u="none" dirty="0" smtClean="0"/>
              <a:t>EXCEPT: </a:t>
            </a:r>
            <a:r>
              <a:rPr lang="en-US" sz="1800" b="0" u="none" dirty="0"/>
              <a:t>a flat plain known as </a:t>
            </a:r>
            <a:r>
              <a:rPr lang="en-US" sz="1800" b="0" dirty="0">
                <a:solidFill>
                  <a:srgbClr val="CC3300"/>
                </a:solidFill>
              </a:rPr>
              <a:t>Mesopotamia</a:t>
            </a:r>
            <a:r>
              <a:rPr lang="en-US" sz="1800" b="0" u="none" dirty="0"/>
              <a:t> </a:t>
            </a:r>
            <a:r>
              <a:rPr lang="en-US" sz="1800" b="0" u="none" dirty="0" smtClean="0"/>
              <a:t>(between the</a:t>
            </a:r>
            <a:r>
              <a:rPr lang="en-US" sz="1800" b="0" u="none" dirty="0"/>
              <a:t> </a:t>
            </a:r>
            <a:r>
              <a:rPr lang="en-US" sz="1800" b="0" u="none" dirty="0" smtClean="0"/>
              <a:t>2 rivers)</a:t>
            </a:r>
            <a:endParaRPr lang="en-US" sz="1800" b="0" u="none" dirty="0"/>
          </a:p>
          <a:p>
            <a:pPr lvl="1" eaLnBrk="1" hangingPunct="1"/>
            <a:endParaRPr lang="en-US" sz="1800" b="0" u="none" dirty="0" smtClean="0"/>
          </a:p>
          <a:p>
            <a:pPr eaLnBrk="1" hangingPunct="1"/>
            <a:r>
              <a:rPr lang="en-US" sz="2000" b="0" u="none" dirty="0" smtClean="0"/>
              <a:t>Shape + rich soil = </a:t>
            </a:r>
            <a:r>
              <a:rPr lang="en-US" sz="2000" b="0" dirty="0">
                <a:solidFill>
                  <a:srgbClr val="CC3300"/>
                </a:solidFill>
              </a:rPr>
              <a:t>Fertile </a:t>
            </a:r>
            <a:r>
              <a:rPr lang="en-US" sz="2000" b="0" dirty="0" smtClean="0">
                <a:solidFill>
                  <a:srgbClr val="CC3300"/>
                </a:solidFill>
              </a:rPr>
              <a:t>Crescent</a:t>
            </a:r>
            <a:endParaRPr lang="en-US" sz="2000" b="0" u="none" dirty="0" smtClean="0"/>
          </a:p>
          <a:p>
            <a:pPr eaLnBrk="1" hangingPunct="1"/>
            <a:endParaRPr lang="en-US" sz="2000" b="0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76" y="3646652"/>
            <a:ext cx="4115879" cy="28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FERTILE SOIL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from the </a:t>
            </a:r>
            <a:r>
              <a:rPr lang="en-US" sz="4000" dirty="0"/>
              <a:t>Tigris and Euphrates </a:t>
            </a:r>
            <a:r>
              <a:rPr lang="en-US" sz="4000" dirty="0" smtClean="0"/>
              <a:t>Rivers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5521"/>
            <a:ext cx="7313613" cy="43282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River deposits sediment AKA “silt” </a:t>
            </a:r>
          </a:p>
          <a:p>
            <a:r>
              <a:rPr lang="en-US" sz="2800" dirty="0" smtClean="0"/>
              <a:t>Grow lots of crops</a:t>
            </a:r>
          </a:p>
          <a:p>
            <a:pPr lvl="1"/>
            <a:r>
              <a:rPr lang="en-US" sz="2600" dirty="0"/>
              <a:t>S</a:t>
            </a:r>
            <a:r>
              <a:rPr lang="en-US" sz="2600" dirty="0" smtClean="0"/>
              <a:t>urplus (</a:t>
            </a:r>
            <a:r>
              <a:rPr lang="en-US" sz="2600" b="1" dirty="0" smtClean="0"/>
              <a:t>extra</a:t>
            </a:r>
            <a:r>
              <a:rPr lang="en-US" sz="2600" dirty="0" smtClean="0"/>
              <a:t>) food </a:t>
            </a:r>
          </a:p>
          <a:p>
            <a:pPr lvl="2"/>
            <a:r>
              <a:rPr lang="en-US" sz="2400" dirty="0" smtClean="0"/>
              <a:t>Subsistence means </a:t>
            </a:r>
            <a:r>
              <a:rPr lang="en-US" sz="2400" b="1" dirty="0" smtClean="0"/>
              <a:t>just enough </a:t>
            </a:r>
            <a:r>
              <a:rPr lang="en-US" sz="2400" dirty="0" smtClean="0"/>
              <a:t>to feed your family.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615" y="4352600"/>
            <a:ext cx="3449239" cy="2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Geography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46831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Unpredictable flooding &amp; too dry in </a:t>
            </a:r>
            <a:r>
              <a:rPr lang="en-US" sz="2400" dirty="0"/>
              <a:t>summer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/>
              <a:t>natural barriers for </a:t>
            </a:r>
            <a:r>
              <a:rPr lang="en-US" sz="2400" dirty="0" smtClean="0"/>
              <a:t>protection</a:t>
            </a:r>
          </a:p>
          <a:p>
            <a:r>
              <a:rPr lang="en-US" sz="2400" dirty="0" smtClean="0"/>
              <a:t>Limited </a:t>
            </a:r>
            <a:r>
              <a:rPr lang="en-US" sz="2400" dirty="0"/>
              <a:t>natural resources  </a:t>
            </a:r>
            <a:endParaRPr lang="en-US" sz="2400" dirty="0" smtClean="0"/>
          </a:p>
          <a:p>
            <a:pPr lvl="1"/>
            <a:r>
              <a:rPr lang="en-US" dirty="0" smtClean="0"/>
              <a:t>No: stone</a:t>
            </a:r>
            <a:r>
              <a:rPr lang="en-US" dirty="0"/>
              <a:t>, wood</a:t>
            </a:r>
            <a:r>
              <a:rPr lang="en-US" dirty="0" smtClean="0"/>
              <a:t>, metal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Irrigation ditches</a:t>
            </a:r>
          </a:p>
          <a:p>
            <a:r>
              <a:rPr lang="en-US" sz="2400" dirty="0"/>
              <a:t>Built city walls </a:t>
            </a:r>
            <a:r>
              <a:rPr lang="en-US" sz="2400" dirty="0" smtClean="0"/>
              <a:t>with mud bricks</a:t>
            </a:r>
          </a:p>
          <a:p>
            <a:r>
              <a:rPr lang="en-US" sz="2400" dirty="0"/>
              <a:t>Traded </a:t>
            </a:r>
            <a:r>
              <a:rPr lang="en-US" sz="2400" dirty="0" smtClean="0"/>
              <a:t>for </a:t>
            </a:r>
            <a:r>
              <a:rPr lang="en-US" sz="2400" dirty="0"/>
              <a:t>the products </a:t>
            </a:r>
            <a:r>
              <a:rPr lang="en-US" sz="2400" dirty="0" smtClean="0"/>
              <a:t>they needed</a:t>
            </a:r>
            <a:endParaRPr lang="en-US" sz="2400" dirty="0"/>
          </a:p>
        </p:txBody>
      </p:sp>
      <p:pic>
        <p:nvPicPr>
          <p:cNvPr id="7" name="Picture 23" descr="D:\home\twloessin\My Pictures\Sumerian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05" y="4824153"/>
            <a:ext cx="3286608" cy="193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0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Water = Transportation &amp; Trade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Traveled to: North </a:t>
            </a:r>
            <a:r>
              <a:rPr lang="en-US" dirty="0"/>
              <a:t>Africa, India, </a:t>
            </a:r>
            <a:r>
              <a:rPr lang="en-US" dirty="0" smtClean="0"/>
              <a:t>Asia</a:t>
            </a:r>
          </a:p>
          <a:p>
            <a:r>
              <a:rPr lang="en-US" dirty="0" smtClean="0"/>
              <a:t>Sumerians </a:t>
            </a:r>
            <a:r>
              <a:rPr lang="en-US" dirty="0"/>
              <a:t>made first wheeled vehicles to </a:t>
            </a:r>
            <a:r>
              <a:rPr lang="en-US" dirty="0" smtClean="0"/>
              <a:t>travel to desert </a:t>
            </a:r>
            <a:r>
              <a:rPr lang="en-US" dirty="0"/>
              <a:t>regions.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75" y="3612971"/>
            <a:ext cx="4181732" cy="30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7" y="3612971"/>
            <a:ext cx="3355842" cy="30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2038808"/>
          </a:xfrm>
        </p:spPr>
        <p:txBody>
          <a:bodyPr/>
          <a:lstStyle/>
          <a:p>
            <a:r>
              <a:rPr lang="en-US" dirty="0" smtClean="0"/>
              <a:t>Cultural Diffusion:</a:t>
            </a:r>
            <a:br>
              <a:rPr lang="en-US" dirty="0" smtClean="0"/>
            </a:br>
            <a:r>
              <a:rPr lang="en-US" sz="2400" dirty="0" smtClean="0"/>
              <a:t>Ancient written languages are very similar! </a:t>
            </a:r>
            <a:br>
              <a:rPr lang="en-US" sz="2400" dirty="0" smtClean="0"/>
            </a:br>
            <a:r>
              <a:rPr lang="en-US" sz="2400" b="1" i="1" dirty="0" smtClean="0"/>
              <a:t>Why are they so similar?</a:t>
            </a:r>
            <a:endParaRPr lang="en-US" sz="2400" b="1" i="1" dirty="0"/>
          </a:p>
        </p:txBody>
      </p:sp>
      <p:pic>
        <p:nvPicPr>
          <p:cNvPr id="4" name="Picture 2" descr="http://www.friesian.com/images/maps/civiliz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" b="4978"/>
          <a:stretch>
            <a:fillRect/>
          </a:stretch>
        </p:blipFill>
        <p:spPr bwMode="auto">
          <a:xfrm>
            <a:off x="914400" y="2437022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9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1682</TotalTime>
  <Words>517</Words>
  <Application>Microsoft Macintosh PowerPoint</Application>
  <PresentationFormat>On-screen Show (4:3)</PresentationFormat>
  <Paragraphs>108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Geography of Mesopotamia </vt:lpstr>
      <vt:lpstr>PowerPoint Presentation</vt:lpstr>
      <vt:lpstr>PowerPoint Presentation</vt:lpstr>
      <vt:lpstr>Environment </vt:lpstr>
      <vt:lpstr>“Fertile Crescent”</vt:lpstr>
      <vt:lpstr>FERTILE SOIL  from the Tigris and Euphrates Rivers</vt:lpstr>
      <vt:lpstr>Effects of Geography</vt:lpstr>
      <vt:lpstr>Water = Transportation &amp; Trade</vt:lpstr>
      <vt:lpstr>Cultural Diffusion: Ancient written languages are very similar!  Why are they so similar?</vt:lpstr>
      <vt:lpstr>Power &amp; Authority </vt:lpstr>
      <vt:lpstr>Social Structure </vt:lpstr>
      <vt:lpstr>Government was needed to…</vt:lpstr>
      <vt:lpstr>Hammurabi’s Code</vt:lpstr>
      <vt:lpstr>PowerPoint Presentation</vt:lpstr>
      <vt:lpstr>Science &amp; Technology</vt:lpstr>
      <vt:lpstr>Sumer’s Inventions</vt:lpstr>
      <vt:lpstr>ACTIVITY</vt:lpstr>
      <vt:lpstr>PowerPoint Presentation</vt:lpstr>
      <vt:lpstr>http://www.phillipmartin.info/hammurabi/hammurabi_situation_index.htm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Lindsay Lyons</dc:creator>
  <cp:keywords/>
  <dc:description/>
  <cp:lastModifiedBy>Lindsay Lyons</cp:lastModifiedBy>
  <cp:revision>23</cp:revision>
  <dcterms:created xsi:type="dcterms:W3CDTF">2012-09-16T20:27:07Z</dcterms:created>
  <dcterms:modified xsi:type="dcterms:W3CDTF">2012-09-20T21:56:36Z</dcterms:modified>
  <cp:category/>
</cp:coreProperties>
</file>