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4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4254-8DEB-425C-97EA-C388436D3696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315F9-4B8A-4997-9790-C8F9F8C40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4254-8DEB-425C-97EA-C388436D3696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315F9-4B8A-4997-9790-C8F9F8C40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4254-8DEB-425C-97EA-C388436D3696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315F9-4B8A-4997-9790-C8F9F8C40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4254-8DEB-425C-97EA-C388436D3696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315F9-4B8A-4997-9790-C8F9F8C40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4254-8DEB-425C-97EA-C388436D3696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315F9-4B8A-4997-9790-C8F9F8C40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4254-8DEB-425C-97EA-C388436D3696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315F9-4B8A-4997-9790-C8F9F8C40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4254-8DEB-425C-97EA-C388436D3696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315F9-4B8A-4997-9790-C8F9F8C40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4254-8DEB-425C-97EA-C388436D3696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315F9-4B8A-4997-9790-C8F9F8C40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4254-8DEB-425C-97EA-C388436D3696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315F9-4B8A-4997-9790-C8F9F8C40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4254-8DEB-425C-97EA-C388436D3696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315F9-4B8A-4997-9790-C8F9F8C40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14254-8DEB-425C-97EA-C388436D3696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315F9-4B8A-4997-9790-C8F9F8C40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14254-8DEB-425C-97EA-C388436D3696}" type="datetimeFigureOut">
              <a:rPr lang="en-US" smtClean="0"/>
              <a:pPr/>
              <a:t>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315F9-4B8A-4997-9790-C8F9F8C40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SUPER FAST REVIEW OF </a:t>
            </a:r>
            <a:br>
              <a:rPr lang="en-US" dirty="0" smtClean="0"/>
            </a:br>
            <a:r>
              <a:rPr lang="en-US" dirty="0" smtClean="0"/>
              <a:t>GLOBAL 1-3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Global 4 </a:t>
            </a:r>
          </a:p>
          <a:p>
            <a:r>
              <a:rPr lang="en-US" dirty="0" smtClean="0"/>
              <a:t>Ms. Lyons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Encomienda</a:t>
            </a:r>
            <a:r>
              <a:rPr lang="en-US" dirty="0" smtClean="0"/>
              <a:t> system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b="1" dirty="0" smtClean="0"/>
              <a:t>Neolithic Revolution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914400"/>
          <a:ext cx="9144000" cy="59615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99034"/>
                <a:gridCol w="5044966"/>
              </a:tblGrid>
              <a:tr h="500204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Background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Effects</a:t>
                      </a:r>
                      <a:endParaRPr lang="en-US" sz="2800" dirty="0"/>
                    </a:p>
                  </a:txBody>
                  <a:tcPr/>
                </a:tc>
              </a:tr>
              <a:tr h="5443396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800" u="sng" dirty="0" smtClean="0"/>
                        <a:t>Paleolithic Period</a:t>
                      </a:r>
                      <a:r>
                        <a:rPr lang="en-US" sz="2800" u="none" dirty="0" smtClean="0"/>
                        <a:t>:</a:t>
                      </a:r>
                      <a:r>
                        <a:rPr lang="en-US" sz="2800" u="none" baseline="0" dirty="0" smtClean="0"/>
                        <a:t> </a:t>
                      </a:r>
                      <a:r>
                        <a:rPr lang="en-US" sz="2800" i="1" u="none" baseline="0" dirty="0" smtClean="0"/>
                        <a:t>(from </a:t>
                      </a:r>
                      <a:r>
                        <a:rPr lang="en-US" sz="2800" i="1" dirty="0" smtClean="0"/>
                        <a:t>1</a:t>
                      </a:r>
                      <a:r>
                        <a:rPr lang="en-US" sz="2800" i="1" baseline="30000" dirty="0" smtClean="0"/>
                        <a:t>st</a:t>
                      </a:r>
                      <a:r>
                        <a:rPr lang="en-US" sz="2800" i="1" dirty="0" smtClean="0"/>
                        <a:t> humans</a:t>
                      </a:r>
                      <a:r>
                        <a:rPr lang="en-US" sz="2800" i="1" baseline="0" dirty="0" smtClean="0"/>
                        <a:t> to 1</a:t>
                      </a:r>
                      <a:r>
                        <a:rPr lang="en-US" sz="2800" i="1" dirty="0" smtClean="0"/>
                        <a:t>0,000 BCE) </a:t>
                      </a:r>
                    </a:p>
                    <a:p>
                      <a:pPr>
                        <a:buNone/>
                      </a:pPr>
                      <a:r>
                        <a:rPr lang="en-US" sz="2800" dirty="0" smtClean="0"/>
                        <a:t>*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u="sng" dirty="0" smtClean="0"/>
                        <a:t>nomads</a:t>
                      </a:r>
                      <a:r>
                        <a:rPr lang="en-US" sz="2800" dirty="0" smtClean="0"/>
                        <a:t>.</a:t>
                      </a:r>
                    </a:p>
                    <a:p>
                      <a:pPr>
                        <a:buNone/>
                      </a:pPr>
                      <a:r>
                        <a:rPr lang="en-US" sz="2800" dirty="0" smtClean="0"/>
                        <a:t>*</a:t>
                      </a:r>
                      <a:r>
                        <a:rPr lang="en-US" sz="2800" u="sng" dirty="0" smtClean="0"/>
                        <a:t>hunting and gathering</a:t>
                      </a:r>
                      <a:endParaRPr lang="en-US" sz="2800" u="none" dirty="0" smtClean="0"/>
                    </a:p>
                    <a:p>
                      <a:pPr>
                        <a:buNone/>
                      </a:pPr>
                      <a:endParaRPr lang="en-US" sz="2800" u="none" dirty="0" smtClean="0"/>
                    </a:p>
                    <a:p>
                      <a:pPr>
                        <a:buNone/>
                      </a:pPr>
                      <a:r>
                        <a:rPr lang="en-US" sz="2800" u="sng" dirty="0" smtClean="0"/>
                        <a:t>Neolithic</a:t>
                      </a:r>
                      <a:r>
                        <a:rPr lang="en-US" sz="2800" u="sng" baseline="0" dirty="0" smtClean="0"/>
                        <a:t> Revolution = </a:t>
                      </a:r>
                    </a:p>
                    <a:p>
                      <a:pPr>
                        <a:buNone/>
                      </a:pPr>
                      <a:r>
                        <a:rPr lang="en-US" sz="2800" dirty="0" smtClean="0"/>
                        <a:t> *growing crops and domesticating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smtClean="0"/>
                        <a:t>animals</a:t>
                      </a:r>
                    </a:p>
                    <a:p>
                      <a:r>
                        <a:rPr lang="en-US" sz="2800" dirty="0" smtClean="0"/>
                        <a:t>*Big</a:t>
                      </a:r>
                      <a:r>
                        <a:rPr lang="en-US" sz="2800" baseline="0" dirty="0" smtClean="0"/>
                        <a:t> Change!</a:t>
                      </a:r>
                      <a:r>
                        <a:rPr lang="en-US" sz="2800" dirty="0" smtClean="0"/>
                        <a:t> (Major</a:t>
                      </a:r>
                      <a:r>
                        <a:rPr lang="en-US" sz="2800" baseline="0" dirty="0" smtClean="0"/>
                        <a:t> </a:t>
                      </a:r>
                    </a:p>
                    <a:p>
                      <a:r>
                        <a:rPr lang="en-US" sz="2800" baseline="0" dirty="0" smtClean="0"/>
                        <a:t>   TURNING POINT)</a:t>
                      </a: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*develop permanent settlements</a:t>
                      </a:r>
                    </a:p>
                    <a:p>
                      <a:r>
                        <a:rPr lang="en-US" sz="2800" dirty="0" smtClean="0"/>
                        <a:t>*social classes</a:t>
                      </a:r>
                    </a:p>
                    <a:p>
                      <a:r>
                        <a:rPr lang="en-US" sz="2800" dirty="0" smtClean="0"/>
                        <a:t>*new technologies.  </a:t>
                      </a:r>
                    </a:p>
                    <a:p>
                      <a:endParaRPr lang="en-US" sz="2800" dirty="0" smtClean="0"/>
                    </a:p>
                    <a:p>
                      <a:r>
                        <a:rPr lang="en-US" sz="2800" u="sng" dirty="0" smtClean="0"/>
                        <a:t>Early Civilizations:</a:t>
                      </a:r>
                      <a:r>
                        <a:rPr lang="en-US" sz="2800" u="sng" baseline="0" dirty="0" smtClean="0"/>
                        <a:t> </a:t>
                      </a:r>
                      <a:r>
                        <a:rPr lang="en-US" sz="2800" i="1" u="none" baseline="0" dirty="0" smtClean="0"/>
                        <a:t>(</a:t>
                      </a:r>
                      <a:r>
                        <a:rPr lang="en-US" sz="2800" i="1" dirty="0" smtClean="0"/>
                        <a:t>fertile river valleys ) </a:t>
                      </a:r>
                    </a:p>
                    <a:p>
                      <a:r>
                        <a:rPr lang="en-US" sz="2800" dirty="0" smtClean="0"/>
                        <a:t>- Egypt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i="1" baseline="0" dirty="0" smtClean="0"/>
                        <a:t>(</a:t>
                      </a:r>
                      <a:r>
                        <a:rPr lang="en-US" sz="2800" i="1" dirty="0" smtClean="0"/>
                        <a:t>Nile)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2800" dirty="0" smtClean="0"/>
                        <a:t> Mesopotamia </a:t>
                      </a:r>
                      <a:r>
                        <a:rPr lang="en-US" sz="2800" i="1" dirty="0" smtClean="0"/>
                        <a:t>(Tigris-Euphrates)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smtClean="0"/>
                        <a:t>China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i="1" baseline="0" dirty="0" smtClean="0"/>
                        <a:t>(</a:t>
                      </a:r>
                      <a:r>
                        <a:rPr lang="en-US" sz="2800" i="1" dirty="0" smtClean="0"/>
                        <a:t>Yellow)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2800" baseline="0" dirty="0" smtClean="0"/>
                        <a:t> India </a:t>
                      </a:r>
                      <a:r>
                        <a:rPr lang="en-US" sz="2800" i="1" baseline="0" dirty="0" smtClean="0"/>
                        <a:t>(</a:t>
                      </a:r>
                      <a:r>
                        <a:rPr lang="en-US" sz="2800" i="1" dirty="0" smtClean="0"/>
                        <a:t>Indus River)</a:t>
                      </a:r>
                      <a:endParaRPr lang="en-US" sz="2800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304800"/>
          <a:ext cx="8686800" cy="6054872"/>
        </p:xfrm>
        <a:graphic>
          <a:graphicData uri="http://schemas.openxmlformats.org/drawingml/2006/table">
            <a:tbl>
              <a:tblPr/>
              <a:tblGrid>
                <a:gridCol w="2057400"/>
                <a:gridCol w="6629400"/>
              </a:tblGrid>
              <a:tr h="721456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Causes of European Imperialism</a:t>
                      </a:r>
                      <a:endParaRPr 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8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33354">
                <a:tc>
                  <a:txBody>
                    <a:bodyPr/>
                    <a:lstStyle/>
                    <a:p>
                      <a:pPr algn="ctr"/>
                      <a:r>
                        <a:rPr lang="en-US" sz="2800" b="1"/>
                        <a:t>Economic Motives</a:t>
                      </a:r>
                      <a:endParaRPr lang="en-US" sz="2800"/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The </a:t>
                      </a:r>
                      <a:r>
                        <a:rPr lang="en-US" sz="2400" b="1" dirty="0"/>
                        <a:t>Industrial Revolution</a:t>
                      </a:r>
                      <a:r>
                        <a:rPr lang="en-US" sz="2400" dirty="0"/>
                        <a:t> created an insatiable demand for raw materials and new markets.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25657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Nationalism</a:t>
                      </a:r>
                      <a:endParaRPr lang="en-US" sz="2800" dirty="0"/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European nations wanted to demonstrate their power and prestige to the world.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33354">
                <a:tc>
                  <a:txBody>
                    <a:bodyPr/>
                    <a:lstStyle/>
                    <a:p>
                      <a:pPr algn="ctr"/>
                      <a:r>
                        <a:rPr lang="en-US" sz="2800" b="1"/>
                        <a:t>Balance of Power</a:t>
                      </a:r>
                      <a:endParaRPr lang="en-US" sz="2800"/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European nations were forced to acquire new colonies to achieve a balance with their neighbors and competitors.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05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White Man's Burden</a:t>
                      </a:r>
                      <a:endParaRPr lang="en-US" sz="2800" dirty="0"/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The Europeans’ sense of superiority made them feel obligated to bring their version of </a:t>
                      </a:r>
                      <a:r>
                        <a:rPr lang="en-US" sz="2400" b="1" dirty="0"/>
                        <a:t>civilization</a:t>
                      </a:r>
                      <a:r>
                        <a:rPr lang="en-US" sz="2400" dirty="0"/>
                        <a:t> to areas they considered uncivilized.</a:t>
                      </a:r>
                    </a:p>
                  </a:txBody>
                  <a:tcPr marL="80821" marR="80821" marT="40410" marB="4041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Geography in Europe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Mediterranean Sea</a:t>
            </a:r>
          </a:p>
          <a:p>
            <a:pPr lvl="1"/>
            <a:r>
              <a:rPr lang="en-US" dirty="0" smtClean="0"/>
              <a:t>Good for: </a:t>
            </a:r>
            <a:r>
              <a:rPr lang="en-US" b="1" u="sng" dirty="0" smtClean="0"/>
              <a:t>cultural diffusion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(water = travel &amp; trade) 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Greece &amp; Rome =successful </a:t>
            </a:r>
            <a:r>
              <a:rPr lang="en-US" dirty="0"/>
              <a:t>because </a:t>
            </a:r>
            <a:r>
              <a:rPr lang="en-US" dirty="0" smtClean="0"/>
              <a:t>close to water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r>
              <a:rPr lang="en-US" dirty="0" smtClean="0"/>
              <a:t>Greece: </a:t>
            </a:r>
          </a:p>
          <a:p>
            <a:pPr lvl="1"/>
            <a:r>
              <a:rPr lang="en-US" b="1" u="sng" dirty="0" smtClean="0"/>
              <a:t>City-states</a:t>
            </a:r>
            <a:r>
              <a:rPr lang="en-US" dirty="0"/>
              <a:t> </a:t>
            </a:r>
            <a:r>
              <a:rPr lang="en-US" dirty="0" smtClean="0"/>
              <a:t>(Athens): mountains on the </a:t>
            </a:r>
            <a:r>
              <a:rPr lang="en-US" dirty="0"/>
              <a:t>Greek </a:t>
            </a:r>
            <a:r>
              <a:rPr lang="en-US" b="1" u="sng" dirty="0"/>
              <a:t>peninsula</a:t>
            </a:r>
            <a:r>
              <a:rPr lang="en-US" dirty="0"/>
              <a:t> </a:t>
            </a:r>
            <a:r>
              <a:rPr lang="en-US" dirty="0" smtClean="0"/>
              <a:t>= NOT unified</a:t>
            </a:r>
          </a:p>
          <a:p>
            <a:pPr lvl="1">
              <a:buNone/>
            </a:pPr>
            <a:r>
              <a:rPr lang="en-US" dirty="0" smtClean="0"/>
              <a:t>Rome: </a:t>
            </a:r>
          </a:p>
          <a:p>
            <a:pPr lvl="1"/>
            <a:r>
              <a:rPr lang="en-US" dirty="0" smtClean="0"/>
              <a:t>sailing and military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r>
              <a:rPr lang="en-US" dirty="0" smtClean="0"/>
              <a:t>Later: </a:t>
            </a:r>
            <a:r>
              <a:rPr lang="en-US" b="1" u="sng" dirty="0" smtClean="0"/>
              <a:t>nation-states</a:t>
            </a:r>
            <a:r>
              <a:rPr lang="en-US" dirty="0" smtClean="0"/>
              <a:t> </a:t>
            </a:r>
            <a:r>
              <a:rPr lang="en-US" dirty="0"/>
              <a:t>(Portugal &amp; Spain) </a:t>
            </a:r>
            <a:r>
              <a:rPr lang="en-US" dirty="0" smtClean="0"/>
              <a:t>- first </a:t>
            </a:r>
            <a:r>
              <a:rPr lang="en-US" dirty="0"/>
              <a:t>European </a:t>
            </a:r>
            <a:r>
              <a:rPr lang="en-US" dirty="0" smtClean="0"/>
              <a:t>superpowers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Geography in Asia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CHINA: </a:t>
            </a:r>
          </a:p>
          <a:p>
            <a:pPr lvl="1"/>
            <a:r>
              <a:rPr lang="en-US" b="1" dirty="0" smtClean="0"/>
              <a:t>Himalayan Mountain Range</a:t>
            </a:r>
            <a:r>
              <a:rPr lang="en-US" dirty="0"/>
              <a:t> </a:t>
            </a:r>
            <a:r>
              <a:rPr lang="en-US" dirty="0" smtClean="0"/>
              <a:t>(largest in the world)</a:t>
            </a:r>
          </a:p>
          <a:p>
            <a:pPr lvl="1"/>
            <a:r>
              <a:rPr lang="en-US" b="1" dirty="0" smtClean="0"/>
              <a:t>Gobi Desert </a:t>
            </a:r>
          </a:p>
          <a:p>
            <a:pPr lvl="1"/>
            <a:r>
              <a:rPr lang="en-US" b="1" dirty="0"/>
              <a:t>S</a:t>
            </a:r>
            <a:r>
              <a:rPr lang="en-US" b="1" dirty="0" smtClean="0"/>
              <a:t>eas</a:t>
            </a:r>
            <a:r>
              <a:rPr lang="en-US" dirty="0" smtClean="0"/>
              <a:t> to the east </a:t>
            </a:r>
          </a:p>
          <a:p>
            <a:pPr lvl="1"/>
            <a:r>
              <a:rPr lang="en-US" dirty="0" smtClean="0"/>
              <a:t>Isolated &amp; protected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b="1" dirty="0" smtClean="0"/>
              <a:t>INDIA: </a:t>
            </a:r>
          </a:p>
          <a:p>
            <a:pPr lvl="1"/>
            <a:r>
              <a:rPr lang="en-US" b="1" dirty="0" smtClean="0"/>
              <a:t>Subcontinent</a:t>
            </a:r>
            <a:endParaRPr lang="en-US" dirty="0" smtClean="0"/>
          </a:p>
          <a:p>
            <a:pPr>
              <a:buNone/>
            </a:pPr>
            <a:r>
              <a:rPr lang="en-US" dirty="0"/>
              <a:t>  </a:t>
            </a:r>
          </a:p>
          <a:p>
            <a:r>
              <a:rPr lang="en-US" b="1" dirty="0" smtClean="0"/>
              <a:t>JAPAN:</a:t>
            </a:r>
          </a:p>
          <a:p>
            <a:pPr lvl="1"/>
            <a:r>
              <a:rPr lang="en-US" b="1" dirty="0" smtClean="0"/>
              <a:t>Islands</a:t>
            </a:r>
            <a:r>
              <a:rPr lang="en-US" dirty="0" smtClean="0"/>
              <a:t> in the </a:t>
            </a:r>
            <a:r>
              <a:rPr lang="en-US" b="1" dirty="0" smtClean="0"/>
              <a:t>Pacific Ocean</a:t>
            </a:r>
            <a:endParaRPr lang="en-US" dirty="0" smtClean="0"/>
          </a:p>
          <a:p>
            <a:pPr lvl="1"/>
            <a:r>
              <a:rPr lang="en-US" dirty="0" smtClean="0"/>
              <a:t>provides food, culture, &amp; jobs </a:t>
            </a:r>
          </a:p>
          <a:p>
            <a:pPr lvl="1"/>
            <a:r>
              <a:rPr lang="en-US" dirty="0" smtClean="0"/>
              <a:t>rely on foreign trade to provide other natural resources </a:t>
            </a:r>
          </a:p>
          <a:p>
            <a:pPr lvl="1"/>
            <a:r>
              <a:rPr lang="en-US" dirty="0" smtClean="0"/>
              <a:t>protected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Geography in Africa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Sahara Desert</a:t>
            </a:r>
            <a:r>
              <a:rPr lang="en-US" dirty="0"/>
              <a:t> </a:t>
            </a:r>
            <a:r>
              <a:rPr lang="en-US" dirty="0" smtClean="0"/>
              <a:t>(almost all of Africa) </a:t>
            </a:r>
          </a:p>
          <a:p>
            <a:pPr lvl="1"/>
            <a:r>
              <a:rPr lang="en-US" dirty="0" smtClean="0"/>
              <a:t>North Africa: above </a:t>
            </a:r>
            <a:r>
              <a:rPr lang="en-US" dirty="0"/>
              <a:t>the Sahara on the Mediterranean </a:t>
            </a:r>
            <a:r>
              <a:rPr lang="en-US" dirty="0" smtClean="0"/>
              <a:t>Sea</a:t>
            </a:r>
          </a:p>
          <a:p>
            <a:pPr lvl="1"/>
            <a:r>
              <a:rPr lang="en-US" dirty="0" smtClean="0"/>
              <a:t>Sub-Saharan Africa: any </a:t>
            </a:r>
            <a:r>
              <a:rPr lang="en-US" dirty="0"/>
              <a:t>country located to the south of the </a:t>
            </a:r>
            <a:r>
              <a:rPr lang="en-US" dirty="0" smtClean="0"/>
              <a:t>desert</a:t>
            </a:r>
          </a:p>
          <a:p>
            <a:pPr lvl="1"/>
            <a:r>
              <a:rPr lang="en-US" dirty="0" smtClean="0"/>
              <a:t>HOW BIG IS IT? Same as walking </a:t>
            </a:r>
            <a:r>
              <a:rPr lang="en-US" dirty="0"/>
              <a:t>from Portland, Maine to San Francisco, California (3000 miles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Different cultures (North vs. South) – no one wanted to cross desert </a:t>
            </a:r>
          </a:p>
          <a:p>
            <a:pPr lvl="1"/>
            <a:endParaRPr lang="en-US" dirty="0" smtClean="0"/>
          </a:p>
          <a:p>
            <a:r>
              <a:rPr lang="en-US" b="1" dirty="0" smtClean="0"/>
              <a:t>Regular </a:t>
            </a:r>
            <a:r>
              <a:rPr lang="en-US" b="1" dirty="0"/>
              <a:t>Coastline </a:t>
            </a:r>
            <a:endParaRPr lang="en-US" b="1" dirty="0" smtClean="0"/>
          </a:p>
          <a:p>
            <a:pPr lvl="1"/>
            <a:r>
              <a:rPr lang="en-US" dirty="0" smtClean="0"/>
              <a:t>no natural harbors, which makes landing a ship near impossible.  </a:t>
            </a:r>
          </a:p>
          <a:p>
            <a:pPr lvl="1"/>
            <a:r>
              <a:rPr lang="en-US" dirty="0" smtClean="0"/>
              <a:t>Protected Africa from European explorers for centuries!</a:t>
            </a:r>
          </a:p>
          <a:p>
            <a:endParaRPr lang="en-US" b="1" dirty="0" smtClean="0"/>
          </a:p>
          <a:p>
            <a:r>
              <a:rPr lang="en-US" b="1" dirty="0" smtClean="0"/>
              <a:t>Nile River, </a:t>
            </a:r>
            <a:r>
              <a:rPr lang="en-US" dirty="0" smtClean="0"/>
              <a:t>(the world's largest river) </a:t>
            </a:r>
            <a:endParaRPr lang="en-US" b="1" dirty="0" smtClean="0"/>
          </a:p>
          <a:p>
            <a:pPr lvl="1"/>
            <a:r>
              <a:rPr lang="en-US" dirty="0" smtClean="0"/>
              <a:t>source </a:t>
            </a:r>
            <a:r>
              <a:rPr lang="en-US" dirty="0"/>
              <a:t>of many of the world's first major civilizations, including Egypt.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Geography in Latin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Pre-Columbian</a:t>
            </a:r>
            <a:r>
              <a:rPr lang="en-US" dirty="0" smtClean="0"/>
              <a:t>: </a:t>
            </a:r>
          </a:p>
          <a:p>
            <a:pPr lvl="1"/>
            <a:r>
              <a:rPr lang="en-US" b="1" u="sng" dirty="0" smtClean="0"/>
              <a:t>Maya- </a:t>
            </a:r>
            <a:r>
              <a:rPr lang="en-US" dirty="0" smtClean="0"/>
              <a:t>Mexican peninsula called the Yucatan</a:t>
            </a:r>
            <a:endParaRPr lang="en-US" dirty="0"/>
          </a:p>
          <a:p>
            <a:pPr lvl="1"/>
            <a:r>
              <a:rPr lang="en-US" b="1" u="sng" dirty="0" smtClean="0"/>
              <a:t>Aztec- </a:t>
            </a:r>
            <a:r>
              <a:rPr lang="en-US" dirty="0" smtClean="0"/>
              <a:t>present day Mexico City, lacked any real geographic protection </a:t>
            </a:r>
          </a:p>
          <a:p>
            <a:pPr lvl="1"/>
            <a:r>
              <a:rPr lang="en-US" b="1" u="sng" dirty="0" smtClean="0"/>
              <a:t>Inca</a:t>
            </a:r>
            <a:r>
              <a:rPr lang="en-US" dirty="0"/>
              <a:t>.  </a:t>
            </a:r>
            <a:r>
              <a:rPr lang="en-US" b="1" dirty="0" smtClean="0"/>
              <a:t>Andes</a:t>
            </a:r>
            <a:r>
              <a:rPr lang="en-US" dirty="0" smtClean="0"/>
              <a:t> </a:t>
            </a:r>
            <a:r>
              <a:rPr lang="en-US" b="1" dirty="0" smtClean="0"/>
              <a:t>Mountains </a:t>
            </a:r>
            <a:r>
              <a:rPr lang="en-US" dirty="0" smtClean="0"/>
              <a:t>(protection) </a:t>
            </a:r>
          </a:p>
          <a:p>
            <a:pPr lvl="1"/>
            <a:r>
              <a:rPr lang="en-US" b="1" dirty="0" smtClean="0"/>
              <a:t>Caribbean islands</a:t>
            </a:r>
          </a:p>
          <a:p>
            <a:pPr lvl="1"/>
            <a:r>
              <a:rPr lang="en-US" b="1" dirty="0" smtClean="0"/>
              <a:t>Rain forest </a:t>
            </a:r>
            <a:r>
              <a:rPr lang="en-US" dirty="0" smtClean="0"/>
              <a:t>surrounding </a:t>
            </a:r>
            <a:r>
              <a:rPr lang="en-US" b="1" dirty="0" smtClean="0"/>
              <a:t>Amazon River</a:t>
            </a:r>
            <a:r>
              <a:rPr lang="en-US" dirty="0"/>
              <a:t> </a:t>
            </a:r>
            <a:r>
              <a:rPr lang="en-US" dirty="0" smtClean="0"/>
              <a:t>(2</a:t>
            </a:r>
            <a:r>
              <a:rPr lang="en-US" baseline="30000" dirty="0" smtClean="0"/>
              <a:t>nd</a:t>
            </a:r>
            <a:r>
              <a:rPr lang="en-US" dirty="0" smtClean="0"/>
              <a:t> largest)</a:t>
            </a:r>
          </a:p>
          <a:p>
            <a:pPr lvl="2"/>
            <a:r>
              <a:rPr lang="en-US" b="1" u="sng" dirty="0" smtClean="0"/>
              <a:t>deforestation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Surrounded by </a:t>
            </a:r>
            <a:r>
              <a:rPr lang="en-US" b="1" dirty="0" smtClean="0"/>
              <a:t>2 oceans (Atlantic &amp; Pacific) </a:t>
            </a:r>
          </a:p>
          <a:p>
            <a:pPr lvl="2"/>
            <a:r>
              <a:rPr lang="en-US" dirty="0" smtClean="0"/>
              <a:t>Colonized by Spain &amp; Portugal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1" y="0"/>
            <a:ext cx="65532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Commercial Revolution 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After the Crusades: </a:t>
            </a:r>
            <a:r>
              <a:rPr lang="en-US" b="1" dirty="0" smtClean="0"/>
              <a:t>trade &amp; cultural diffusion </a:t>
            </a:r>
            <a:r>
              <a:rPr lang="en-US" dirty="0" smtClean="0"/>
              <a:t>increased</a:t>
            </a:r>
          </a:p>
          <a:p>
            <a:pPr lvl="1">
              <a:buNone/>
            </a:pPr>
            <a:endParaRPr lang="en-US" dirty="0"/>
          </a:p>
          <a:p>
            <a:r>
              <a:rPr lang="en-US" dirty="0" smtClean="0"/>
              <a:t>Late 1300s: </a:t>
            </a:r>
            <a:r>
              <a:rPr lang="en-US" b="1" u="sng" dirty="0"/>
              <a:t>Italian City States</a:t>
            </a:r>
            <a:r>
              <a:rPr lang="en-US" dirty="0"/>
              <a:t> became the center of </a:t>
            </a:r>
            <a:r>
              <a:rPr lang="en-US" dirty="0" smtClean="0"/>
              <a:t>trade </a:t>
            </a:r>
          </a:p>
          <a:p>
            <a:pPr lvl="1"/>
            <a:r>
              <a:rPr lang="en-US" dirty="0" smtClean="0"/>
              <a:t>(</a:t>
            </a:r>
            <a:r>
              <a:rPr lang="en-US" b="1" dirty="0" smtClean="0"/>
              <a:t>Venice = most powerful)</a:t>
            </a:r>
            <a:r>
              <a:rPr lang="en-US" dirty="0" smtClean="0"/>
              <a:t> </a:t>
            </a:r>
          </a:p>
          <a:p>
            <a:endParaRPr lang="en-US" b="1" dirty="0"/>
          </a:p>
          <a:p>
            <a:r>
              <a:rPr lang="en-US" b="1" dirty="0" smtClean="0"/>
              <a:t>Guilds</a:t>
            </a:r>
            <a:r>
              <a:rPr lang="en-US" dirty="0"/>
              <a:t>: </a:t>
            </a:r>
            <a:r>
              <a:rPr lang="en-US" dirty="0" smtClean="0"/>
              <a:t>groups of </a:t>
            </a:r>
            <a:r>
              <a:rPr lang="en-US" dirty="0"/>
              <a:t>craft workers and merchants.  All of one craft would form together to </a:t>
            </a:r>
            <a:r>
              <a:rPr lang="en-US" b="1" dirty="0"/>
              <a:t>set standards on prices and quality. </a:t>
            </a:r>
            <a:endParaRPr lang="en-US" b="1" dirty="0" smtClean="0"/>
          </a:p>
          <a:p>
            <a:endParaRPr lang="en-US" dirty="0"/>
          </a:p>
          <a:p>
            <a:r>
              <a:rPr lang="en-US" b="1" dirty="0"/>
              <a:t>Capitalism</a:t>
            </a:r>
            <a:r>
              <a:rPr lang="en-US" dirty="0"/>
              <a:t>: </a:t>
            </a:r>
            <a:r>
              <a:rPr lang="en-US" dirty="0" smtClean="0"/>
              <a:t>started after feudalism declined. Based on </a:t>
            </a:r>
            <a:r>
              <a:rPr lang="en-US" b="1" dirty="0" smtClean="0"/>
              <a:t>money.  </a:t>
            </a:r>
            <a:r>
              <a:rPr lang="en-US" dirty="0" smtClean="0"/>
              <a:t>Higher </a:t>
            </a:r>
            <a:r>
              <a:rPr lang="en-US" b="1" dirty="0"/>
              <a:t>demand</a:t>
            </a:r>
            <a:r>
              <a:rPr lang="en-US" dirty="0"/>
              <a:t> for a product means higher prices and higher profits. </a:t>
            </a:r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Banks: </a:t>
            </a:r>
            <a:r>
              <a:rPr lang="en-US" dirty="0" smtClean="0"/>
              <a:t>loans, “bills of exchange” (don’t have to carry heavy gold)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1352</TotalTime>
  <Words>366</Words>
  <Application>Microsoft Office PowerPoint</Application>
  <PresentationFormat>On-screen Show (4:3)</PresentationFormat>
  <Paragraphs>93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SUPER FAST REVIEW OF  GLOBAL 1-3</vt:lpstr>
      <vt:lpstr>Neolithic Revolution</vt:lpstr>
      <vt:lpstr>Slide 3</vt:lpstr>
      <vt:lpstr>Geography in Europe </vt:lpstr>
      <vt:lpstr>Geography in Asia </vt:lpstr>
      <vt:lpstr>Geography in Africa </vt:lpstr>
      <vt:lpstr>Geography in Latin America</vt:lpstr>
      <vt:lpstr>Slide 8</vt:lpstr>
      <vt:lpstr>Commercial Revolution </vt:lpstr>
      <vt:lpstr>Encomienda system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 FAST REVIEW OF  GLOBAL 1-3</dc:title>
  <dc:creator>Lindsay Lyons</dc:creator>
  <cp:lastModifiedBy>Lindsay Lyons</cp:lastModifiedBy>
  <cp:revision>4</cp:revision>
  <dcterms:created xsi:type="dcterms:W3CDTF">2012-02-02T00:13:05Z</dcterms:created>
  <dcterms:modified xsi:type="dcterms:W3CDTF">2012-02-03T13:52:50Z</dcterms:modified>
</cp:coreProperties>
</file>