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81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04" y="-9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345EC-2367-7B47-BF94-121268C71044}" type="datetimeFigureOut">
              <a:rPr lang="en-US" smtClean="0"/>
              <a:t>4/15/13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D43D6-4C99-4F42-88DF-AD579328F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0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Calibri" charset="0"/>
              </a:rPr>
              <a:t>Geography</a:t>
            </a:r>
            <a:r>
              <a:rPr lang="en-US" sz="2800" baseline="0" dirty="0" smtClean="0">
                <a:latin typeface="Calibri" charset="0"/>
              </a:rPr>
              <a:t> </a:t>
            </a:r>
            <a:r>
              <a:rPr lang="en-US" sz="2800" baseline="0" dirty="0" smtClean="0">
                <a:latin typeface="Calibri" charset="0"/>
                <a:sym typeface="Wingdings"/>
              </a:rPr>
              <a:t> </a:t>
            </a:r>
            <a:r>
              <a:rPr lang="en-US" sz="2400" dirty="0" smtClean="0">
                <a:latin typeface="Calibri" charset="0"/>
              </a:rPr>
              <a:t>No fertile land, natural disasters;</a:t>
            </a:r>
            <a:r>
              <a:rPr lang="en-US" sz="2400" baseline="0" dirty="0" smtClean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Limited resources (scarcity) </a:t>
            </a:r>
            <a:endParaRPr lang="en-US" sz="2800" dirty="0" smtClean="0">
              <a:latin typeface="Calibri" charset="0"/>
            </a:endParaRPr>
          </a:p>
          <a:p>
            <a:pPr eaLnBrk="1" hangingPunct="1"/>
            <a:r>
              <a:rPr lang="en-US" sz="2800" dirty="0" smtClean="0">
                <a:latin typeface="Calibri" charset="0"/>
              </a:rPr>
              <a:t>Economic dependence</a:t>
            </a:r>
            <a:r>
              <a:rPr lang="en-US" sz="2800" baseline="0" dirty="0" smtClean="0">
                <a:latin typeface="Calibri" charset="0"/>
              </a:rPr>
              <a:t> </a:t>
            </a:r>
            <a:r>
              <a:rPr lang="en-US" sz="2800" baseline="0" dirty="0" smtClean="0">
                <a:latin typeface="Calibri" charset="0"/>
                <a:sym typeface="Wingdings"/>
              </a:rPr>
              <a:t> </a:t>
            </a:r>
            <a:r>
              <a:rPr lang="en-US" sz="2400" dirty="0" smtClean="0">
                <a:latin typeface="Calibri" charset="0"/>
              </a:rPr>
              <a:t>Cash crops </a:t>
            </a:r>
            <a:r>
              <a:rPr lang="en-US" sz="2400" dirty="0" smtClean="0">
                <a:latin typeface="Calibri" charset="0"/>
                <a:sym typeface="Wingdings" charset="0"/>
              </a:rPr>
              <a:t> trade deficit  debt </a:t>
            </a:r>
            <a:r>
              <a:rPr lang="en-US" sz="2400" dirty="0" smtClean="0">
                <a:latin typeface="Calibri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D43D6-4C99-4F42-88DF-AD579328F6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1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United Nations</a:t>
            </a:r>
            <a:r>
              <a:rPr lang="en-US" baseline="0" dirty="0" smtClean="0"/>
              <a:t> keeps peace -- </a:t>
            </a:r>
            <a:r>
              <a:rPr lang="en-US" dirty="0" smtClean="0">
                <a:ea typeface="+mn-ea"/>
              </a:rPr>
              <a:t>Universal Declaration of Human Rights (1948)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D43D6-4C99-4F42-88DF-AD579328F6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3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country is</a:t>
            </a:r>
            <a:r>
              <a:rPr lang="en-US" baseline="0" dirty="0" smtClean="0"/>
              <a:t> different! </a:t>
            </a:r>
          </a:p>
          <a:p>
            <a:r>
              <a:rPr lang="en-US" baseline="0" dirty="0" smtClean="0"/>
              <a:t>Traditional roles = less rights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D43D6-4C99-4F42-88DF-AD579328F6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6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Deforestation</a:t>
            </a:r>
            <a:r>
              <a:rPr lang="en-US" baseline="0" dirty="0" smtClean="0"/>
              <a:t> leads to desertification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D43D6-4C99-4F42-88DF-AD579328F6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0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57B-553E-7B44-848B-B4EB9EF65B9C}" type="datetimeFigureOut">
              <a:rPr lang="en-US" smtClean="0"/>
              <a:t>4/14/13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D578C3-115C-B942-AF40-EFF67CA4D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57B-553E-7B44-848B-B4EB9EF65B9C}" type="datetimeFigureOut">
              <a:rPr lang="en-US" smtClean="0"/>
              <a:t>4/14/13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78C3-115C-B942-AF40-EFF67CA4D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57B-553E-7B44-848B-B4EB9EF65B9C}" type="datetimeFigureOut">
              <a:rPr lang="en-US" smtClean="0"/>
              <a:t>4/14/13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78C3-115C-B942-AF40-EFF67CA4D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57B-553E-7B44-848B-B4EB9EF65B9C}" type="datetimeFigureOut">
              <a:rPr lang="en-US" smtClean="0"/>
              <a:t>4/14/13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78C3-115C-B942-AF40-EFF67CA4D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57B-553E-7B44-848B-B4EB9EF65B9C}" type="datetimeFigureOut">
              <a:rPr lang="en-US" smtClean="0"/>
              <a:t>4/14/13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578C3-115C-B942-AF40-EFF67CA4DD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57B-553E-7B44-848B-B4EB9EF65B9C}" type="datetimeFigureOut">
              <a:rPr lang="en-US" smtClean="0"/>
              <a:t>4/14/13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78C3-115C-B942-AF40-EFF67CA4D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57B-553E-7B44-848B-B4EB9EF65B9C}" type="datetimeFigureOut">
              <a:rPr lang="en-US" smtClean="0"/>
              <a:t>4/14/13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78C3-115C-B942-AF40-EFF67CA4D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57B-553E-7B44-848B-B4EB9EF65B9C}" type="datetimeFigureOut">
              <a:rPr lang="en-US" smtClean="0"/>
              <a:t>4/14/13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78C3-115C-B942-AF40-EFF67CA4D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57B-553E-7B44-848B-B4EB9EF65B9C}" type="datetimeFigureOut">
              <a:rPr lang="en-US" smtClean="0"/>
              <a:t>4/14/13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78C3-115C-B942-AF40-EFF67CA4D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57B-553E-7B44-848B-B4EB9EF65B9C}" type="datetimeFigureOut">
              <a:rPr lang="en-US" smtClean="0"/>
              <a:t>4/14/13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78C3-115C-B942-AF40-EFF67CA4DD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57B-553E-7B44-848B-B4EB9EF65B9C}" type="datetimeFigureOut">
              <a:rPr lang="en-US" smtClean="0"/>
              <a:t>4/14/13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D578C3-115C-B942-AF40-EFF67CA4DD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7E3457B-553E-7B44-848B-B4EB9EF65B9C}" type="datetimeFigureOut">
              <a:rPr lang="en-US" smtClean="0"/>
              <a:t>4/14/13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0D578C3-115C-B942-AF40-EFF67CA4DD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000" dirty="0">
                <a:latin typeface="Calibri" charset="0"/>
              </a:rPr>
              <a:t>The World Today: </a:t>
            </a:r>
            <a:br>
              <a:rPr lang="en-US" sz="6000" dirty="0">
                <a:latin typeface="Calibri" charset="0"/>
              </a:rPr>
            </a:br>
            <a:r>
              <a:rPr lang="en-US" sz="6000" dirty="0">
                <a:latin typeface="Calibri" charset="0"/>
              </a:rPr>
              <a:t>Connections and Interactions</a:t>
            </a:r>
            <a:br>
              <a:rPr lang="en-US" sz="6000" dirty="0">
                <a:latin typeface="Calibri" charset="0"/>
              </a:rPr>
            </a:br>
            <a:r>
              <a:rPr lang="en-US" sz="6000" dirty="0">
                <a:latin typeface="Calibri" charset="0"/>
              </a:rPr>
              <a:t>PART 1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000384"/>
            <a:ext cx="68580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Global 4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33209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Urbanization 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Why move?</a:t>
            </a:r>
          </a:p>
          <a:p>
            <a:pPr lvl="1" eaLnBrk="1" hangingPunct="1"/>
            <a:r>
              <a:rPr lang="en-US">
                <a:latin typeface="Calibri" charset="0"/>
              </a:rPr>
              <a:t>JOBS, stores, better education</a:t>
            </a:r>
          </a:p>
          <a:p>
            <a:pPr eaLnBrk="1" hangingPunct="1"/>
            <a:r>
              <a:rPr lang="en-US">
                <a:latin typeface="Calibri" charset="0"/>
              </a:rPr>
              <a:t>Effects</a:t>
            </a:r>
          </a:p>
          <a:p>
            <a:pPr lvl="1" eaLnBrk="1" hangingPunct="1"/>
            <a:r>
              <a:rPr lang="en-US">
                <a:latin typeface="Calibri" charset="0"/>
              </a:rPr>
              <a:t>Cultural change, poverty (shantytowns)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52425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49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Women in the Middle East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Israel </a:t>
            </a:r>
            <a:endParaRPr lang="en-US" dirty="0" smtClean="0"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Women </a:t>
            </a:r>
            <a:r>
              <a:rPr lang="en-US" dirty="0" smtClean="0">
                <a:ea typeface="+mn-ea"/>
              </a:rPr>
              <a:t>in </a:t>
            </a:r>
            <a:r>
              <a:rPr lang="en-US" dirty="0" smtClean="0">
                <a:ea typeface="+mn-ea"/>
              </a:rPr>
              <a:t>military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Golda </a:t>
            </a:r>
            <a:r>
              <a:rPr lang="en-US" dirty="0" smtClean="0">
                <a:ea typeface="+mn-ea"/>
              </a:rPr>
              <a:t>Meir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444808" cy="639762"/>
          </a:xfrm>
        </p:spPr>
        <p:txBody>
          <a:bodyPr/>
          <a:lstStyle/>
          <a:p>
            <a:r>
              <a:rPr lang="en-US" dirty="0" smtClean="0"/>
              <a:t>“Traditional” roles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dirty="0" smtClean="0"/>
              <a:t>Saudi Arabia</a:t>
            </a:r>
          </a:p>
          <a:p>
            <a:pPr marL="342900" indent="-342900">
              <a:buFontTx/>
              <a:buChar char="•"/>
            </a:pPr>
            <a:r>
              <a:rPr lang="en-US" dirty="0" smtClean="0"/>
              <a:t>Iran</a:t>
            </a:r>
          </a:p>
          <a:p>
            <a:pPr marL="342900" indent="-342900">
              <a:buFontTx/>
              <a:buChar char="•"/>
            </a:pPr>
            <a:r>
              <a:rPr lang="en-US" dirty="0" smtClean="0"/>
              <a:t>Afghanistan</a:t>
            </a:r>
          </a:p>
          <a:p>
            <a:pPr marL="800100" lvl="1" indent="-342900">
              <a:buFontTx/>
              <a:buChar char="•"/>
            </a:pPr>
            <a:r>
              <a:rPr lang="en-US" dirty="0" smtClean="0"/>
              <a:t>Taliban </a:t>
            </a:r>
          </a:p>
          <a:p>
            <a:pPr lvl="1" indent="0">
              <a:buNone/>
            </a:pPr>
            <a:endParaRPr lang="en-US" dirty="0"/>
          </a:p>
          <a:p>
            <a:pPr marL="342900" indent="-342900">
              <a:buFontTx/>
              <a:buChar char="•"/>
            </a:pPr>
            <a:endParaRPr lang="en-US" dirty="0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25" y="4005783"/>
            <a:ext cx="2952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93" y="4312738"/>
            <a:ext cx="2710303" cy="190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58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Science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422090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Green Revolution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More food produced!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Farming techniques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</a:rPr>
              <a:t>Irrigation (pumps)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</a:rPr>
              <a:t>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</a:rPr>
              <a:t>Fertilizer/pesticides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</a:rPr>
              <a:t>Stronger crops/animals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87" y="1600200"/>
            <a:ext cx="3429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10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Information 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latin typeface="Calibri" charset="0"/>
              </a:rPr>
              <a:t>1990</a:t>
            </a:r>
            <a:r>
              <a:rPr lang="en-US" sz="3000" dirty="0" smtClean="0">
                <a:latin typeface="Calibri" charset="0"/>
              </a:rPr>
              <a:t>’</a:t>
            </a:r>
            <a:r>
              <a:rPr lang="en-US" sz="3000" dirty="0" smtClean="0">
                <a:latin typeface="Calibri" charset="0"/>
              </a:rPr>
              <a:t>s</a:t>
            </a:r>
            <a:r>
              <a:rPr lang="en-US" sz="3000" dirty="0">
                <a:latin typeface="Calibri" charset="0"/>
              </a:rPr>
              <a:t>: </a:t>
            </a:r>
            <a:r>
              <a:rPr lang="en-US" sz="3000" b="0" dirty="0">
                <a:latin typeface="Calibri" charset="0"/>
              </a:rPr>
              <a:t>Internet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>
                <a:latin typeface="Calibri" charset="0"/>
              </a:rPr>
              <a:t>GOOD Effect: </a:t>
            </a:r>
            <a:r>
              <a:rPr lang="en-US" sz="3000" b="0" dirty="0">
                <a:latin typeface="Calibri" charset="0"/>
              </a:rPr>
              <a:t>Literacy can go up!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>
                <a:latin typeface="Calibri" charset="0"/>
              </a:rPr>
              <a:t>BAD Effect: </a:t>
            </a:r>
            <a:r>
              <a:rPr lang="en-US" sz="3000" b="0" dirty="0">
                <a:latin typeface="Calibri" charset="0"/>
              </a:rPr>
              <a:t>Google, Microsoft, Yahoo can help China censor its citizens </a:t>
            </a:r>
          </a:p>
          <a:p>
            <a:pPr eaLnBrk="1" hangingPunct="1">
              <a:lnSpc>
                <a:spcPct val="80000"/>
              </a:lnSpc>
            </a:pPr>
            <a:endParaRPr lang="en-US" sz="3000" dirty="0">
              <a:latin typeface="Calibri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10" y="3617913"/>
            <a:ext cx="45720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267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Medical technology </a:t>
            </a:r>
          </a:p>
        </p:txBody>
      </p:sp>
      <p:sp>
        <p:nvSpPr>
          <p:cNvPr id="19459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Calibri" charset="0"/>
              </a:rPr>
              <a:t>Good Stuff </a:t>
            </a:r>
          </a:p>
        </p:txBody>
      </p:sp>
      <p:sp>
        <p:nvSpPr>
          <p:cNvPr id="19460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Antibiotics </a:t>
            </a:r>
          </a:p>
          <a:p>
            <a:pPr eaLnBrk="1" hangingPunct="1"/>
            <a:r>
              <a:rPr lang="en-US">
                <a:latin typeface="Calibri" charset="0"/>
              </a:rPr>
              <a:t>Vaccines</a:t>
            </a:r>
          </a:p>
          <a:p>
            <a:pPr eaLnBrk="1" hangingPunct="1"/>
            <a:r>
              <a:rPr lang="en-US">
                <a:latin typeface="Calibri" charset="0"/>
              </a:rPr>
              <a:t>Transplants</a:t>
            </a:r>
          </a:p>
          <a:p>
            <a:pPr eaLnBrk="1" hangingPunct="1"/>
            <a:r>
              <a:rPr lang="en-US">
                <a:latin typeface="Calibri" charset="0"/>
              </a:rPr>
              <a:t>Laser surgery</a:t>
            </a:r>
          </a:p>
        </p:txBody>
      </p:sp>
      <p:sp>
        <p:nvSpPr>
          <p:cNvPr id="19461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Calibri" charset="0"/>
              </a:rPr>
              <a:t>Possible Problems </a:t>
            </a:r>
          </a:p>
        </p:txBody>
      </p:sp>
      <p:sp>
        <p:nvSpPr>
          <p:cNvPr id="19462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Genetic engineering (clone) </a:t>
            </a:r>
          </a:p>
          <a:p>
            <a:pPr eaLnBrk="1" hangingPunct="1"/>
            <a:r>
              <a:rPr lang="en-US">
                <a:latin typeface="Calibri" charset="0"/>
              </a:rPr>
              <a:t>New epidemics (AIDS) </a:t>
            </a:r>
          </a:p>
          <a:p>
            <a:pPr eaLnBrk="1" hangingPunct="1"/>
            <a:r>
              <a:rPr lang="en-US">
                <a:latin typeface="Calibri" charset="0"/>
              </a:rPr>
              <a:t>Drug resistant diseases</a:t>
            </a:r>
          </a:p>
          <a:p>
            <a:pPr eaLnBrk="1" hangingPunct="1"/>
            <a:r>
              <a:rPr lang="en-US">
                <a:latin typeface="Calibri" charset="0"/>
              </a:rPr>
              <a:t>Deforestation </a:t>
            </a:r>
          </a:p>
          <a:p>
            <a:pPr lvl="1" eaLnBrk="1" hangingPunct="1"/>
            <a:r>
              <a:rPr lang="en-US">
                <a:latin typeface="Calibri" charset="0"/>
              </a:rPr>
              <a:t>Plants used for medicine = gone  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0" y="4724400"/>
            <a:ext cx="1354815" cy="20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67" y="4724400"/>
            <a:ext cx="19812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439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18473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Pollution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Acid rain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</a:rPr>
              <a:t>Burning fossil fuels (coal, oil, natural gas)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Ozone depletion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latin typeface="Calibri" charset="0"/>
              </a:rPr>
              <a:t>More skin cancer &amp; eye disease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latin typeface="Calibri" charset="0"/>
              </a:rPr>
              <a:t>Global </a:t>
            </a:r>
            <a:r>
              <a:rPr lang="en-US" sz="3000" dirty="0">
                <a:latin typeface="Calibri" charset="0"/>
              </a:rPr>
              <a:t>warming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</a:rPr>
              <a:t>Greenhouse </a:t>
            </a:r>
            <a:r>
              <a:rPr lang="en-US" sz="2600" dirty="0" smtClean="0">
                <a:latin typeface="Calibri" charset="0"/>
              </a:rPr>
              <a:t>effect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43719"/>
            <a:ext cx="20574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04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68464" y="0"/>
            <a:ext cx="4483718" cy="114997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D1282E"/>
                </a:solidFill>
              </a:rPr>
              <a:t>deforestation</a:t>
            </a:r>
            <a:endParaRPr lang="en-US" sz="2800" dirty="0">
              <a:solidFill>
                <a:srgbClr val="D1282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1308" y="1167616"/>
            <a:ext cx="3597682" cy="3840480"/>
          </a:xfrm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dirty="0" smtClean="0"/>
              <a:t>50 million acres of forest lost each year</a:t>
            </a:r>
          </a:p>
          <a:p>
            <a:pPr marL="800100" lvl="1" indent="-342900">
              <a:buFontTx/>
              <a:buChar char="•"/>
            </a:pPr>
            <a:r>
              <a:rPr lang="en-US" dirty="0" smtClean="0"/>
              <a:t>BRAZIL </a:t>
            </a:r>
          </a:p>
          <a:p>
            <a:pPr marL="342900" indent="-342900">
              <a:buFontTx/>
              <a:buChar char="•"/>
            </a:pPr>
            <a:r>
              <a:rPr lang="en-US" dirty="0" smtClean="0"/>
              <a:t>Why?</a:t>
            </a:r>
          </a:p>
          <a:p>
            <a:pPr marL="800100" lvl="1" indent="-342900">
              <a:buFontTx/>
              <a:buChar char="•"/>
            </a:pPr>
            <a:r>
              <a:rPr lang="en-US" dirty="0" smtClean="0"/>
              <a:t>Demand for timber, farming &amp; grazing land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39247" y="0"/>
            <a:ext cx="4411562" cy="1149977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D1282E"/>
                </a:solidFill>
              </a:rPr>
              <a:t>Desertification</a:t>
            </a:r>
            <a:endParaRPr lang="en-US" sz="2800" dirty="0">
              <a:solidFill>
                <a:srgbClr val="D1282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35554" y="1149977"/>
            <a:ext cx="4418925" cy="384048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•"/>
            </a:pPr>
            <a:r>
              <a:rPr lang="en-US" dirty="0" smtClean="0"/>
              <a:t>Arable (farm-able) land turns into desert</a:t>
            </a:r>
          </a:p>
          <a:p>
            <a:pPr marL="342900" indent="-342900">
              <a:buFontTx/>
              <a:buChar char="•"/>
            </a:pPr>
            <a:r>
              <a:rPr lang="en-US" dirty="0" smtClean="0"/>
              <a:t> Causes</a:t>
            </a:r>
          </a:p>
          <a:p>
            <a:pPr marL="800100" lvl="1" indent="-342900">
              <a:buFontTx/>
              <a:buChar char="•"/>
            </a:pPr>
            <a:r>
              <a:rPr lang="en-US" dirty="0" smtClean="0">
                <a:latin typeface="Calibri" charset="0"/>
              </a:rPr>
              <a:t>Overgrazing</a:t>
            </a:r>
          </a:p>
          <a:p>
            <a:pPr marL="800100" lvl="1" indent="-342900">
              <a:buFontTx/>
              <a:buChar char="•"/>
            </a:pPr>
            <a:r>
              <a:rPr lang="en-US" dirty="0" smtClean="0">
                <a:latin typeface="Calibri" charset="0"/>
              </a:rPr>
              <a:t>Cutting </a:t>
            </a:r>
            <a:r>
              <a:rPr lang="en-US" dirty="0">
                <a:latin typeface="Calibri" charset="0"/>
              </a:rPr>
              <a:t>down forests </a:t>
            </a:r>
            <a:endParaRPr lang="en-US" dirty="0" smtClean="0"/>
          </a:p>
          <a:p>
            <a:pPr marL="342900" indent="-342900">
              <a:buFontTx/>
              <a:buChar char="•"/>
            </a:pPr>
            <a:r>
              <a:rPr lang="en-US" dirty="0" smtClean="0"/>
              <a:t>Solutions</a:t>
            </a:r>
          </a:p>
          <a:p>
            <a:pPr marL="800100" lvl="1" indent="-342900">
              <a:buFontTx/>
              <a:buChar char="•"/>
            </a:pPr>
            <a:r>
              <a:rPr lang="en-US" dirty="0" smtClean="0">
                <a:latin typeface="Calibri" charset="0"/>
              </a:rPr>
              <a:t>Keep </a:t>
            </a:r>
            <a:r>
              <a:rPr lang="en-US" dirty="0">
                <a:latin typeface="Calibri" charset="0"/>
              </a:rPr>
              <a:t>animals grazing in one </a:t>
            </a:r>
            <a:r>
              <a:rPr lang="en-US" dirty="0" smtClean="0">
                <a:latin typeface="Calibri" charset="0"/>
              </a:rPr>
              <a:t>area</a:t>
            </a:r>
          </a:p>
          <a:p>
            <a:pPr marL="800100" lvl="1" indent="-342900">
              <a:buFontTx/>
              <a:buChar char="•"/>
            </a:pPr>
            <a:r>
              <a:rPr lang="en-US" dirty="0" smtClean="0">
                <a:latin typeface="Calibri" charset="0"/>
              </a:rPr>
              <a:t>Plant </a:t>
            </a:r>
            <a:r>
              <a:rPr lang="en-US" dirty="0">
                <a:latin typeface="Calibri" charset="0"/>
              </a:rPr>
              <a:t>more trees </a:t>
            </a:r>
          </a:p>
          <a:p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95" y="4195610"/>
            <a:ext cx="2992925" cy="199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42" y="4760178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733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Nuclear </a:t>
            </a:r>
            <a:r>
              <a:rPr lang="en-US" dirty="0" smtClean="0">
                <a:latin typeface="Calibri" charset="0"/>
              </a:rPr>
              <a:t>energy</a:t>
            </a:r>
            <a:endParaRPr lang="en-US" dirty="0">
              <a:latin typeface="Calibri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Chernobyl (USSR) 1986 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BIG nuclear accident!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People &amp; crops exposed to radiation </a:t>
            </a:r>
          </a:p>
          <a:p>
            <a:pPr eaLnBrk="1" hangingPunct="1"/>
            <a:r>
              <a:rPr lang="en-US" dirty="0">
                <a:latin typeface="Calibri" charset="0"/>
              </a:rPr>
              <a:t>Nuclear waste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Expensive to dispose of properly </a:t>
            </a:r>
          </a:p>
          <a:p>
            <a:pPr eaLnBrk="1" hangingPunct="1"/>
            <a:r>
              <a:rPr lang="en-US" dirty="0">
                <a:latin typeface="Calibri" charset="0"/>
              </a:rPr>
              <a:t>Countries with nuclear weapons: 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US/USSR, India/Pakistan, China, Britain, </a:t>
            </a:r>
            <a:r>
              <a:rPr lang="en-US" dirty="0" smtClean="0">
                <a:latin typeface="Calibri" charset="0"/>
              </a:rPr>
              <a:t>France, North </a:t>
            </a:r>
            <a:r>
              <a:rPr lang="en-US" dirty="0" smtClean="0">
                <a:latin typeface="Calibri" charset="0"/>
              </a:rPr>
              <a:t>K</a:t>
            </a:r>
            <a:r>
              <a:rPr lang="en-US" dirty="0" smtClean="0">
                <a:latin typeface="Calibri" charset="0"/>
              </a:rPr>
              <a:t>orea</a:t>
            </a:r>
            <a:endParaRPr lang="en-US" dirty="0">
              <a:latin typeface="Calibri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98" y="435131"/>
            <a:ext cx="2016850" cy="301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83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Economic Trends </a:t>
            </a:r>
          </a:p>
        </p:txBody>
      </p:sp>
    </p:spTree>
    <p:extLst>
      <p:ext uri="{BB962C8B-B14F-4D97-AF65-F5344CB8AC3E}">
        <p14:creationId xmlns:p14="http://schemas.microsoft.com/office/powerpoint/2010/main" val="298419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Obstacles to Development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250716"/>
            <a:ext cx="7620000" cy="3875447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Arial"/>
              <a:buChar char="•"/>
            </a:pPr>
            <a:r>
              <a:rPr lang="en-US" sz="3200" dirty="0">
                <a:latin typeface="Calibri" charset="0"/>
              </a:rPr>
              <a:t>Geography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3200" dirty="0" smtClean="0">
                <a:latin typeface="Calibri" charset="0"/>
              </a:rPr>
              <a:t>Population </a:t>
            </a:r>
            <a:r>
              <a:rPr lang="en-US" sz="3200" dirty="0">
                <a:latin typeface="Calibri" charset="0"/>
              </a:rPr>
              <a:t>growth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3200" dirty="0">
                <a:latin typeface="Calibri" charset="0"/>
              </a:rPr>
              <a:t>Economic dependence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3200" dirty="0" smtClean="0">
                <a:latin typeface="Calibri" charset="0"/>
              </a:rPr>
              <a:t>Political </a:t>
            </a:r>
            <a:r>
              <a:rPr lang="en-US" sz="3200" dirty="0">
                <a:latin typeface="Calibri" charset="0"/>
              </a:rPr>
              <a:t>instability 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98" y="97689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61" y="3593558"/>
            <a:ext cx="27432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01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326060"/>
            <a:ext cx="7575446" cy="889357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Economic Interdependence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dirty="0">
                <a:latin typeface="Calibri" charset="0"/>
              </a:rPr>
              <a:t>GLOBALIZATION!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 charset="0"/>
              </a:rPr>
              <a:t>Example: McDonald</a:t>
            </a:r>
            <a:r>
              <a:rPr lang="ja-JP" altLang="en-US" sz="2400" dirty="0">
                <a:latin typeface="Calibri" charset="0"/>
              </a:rPr>
              <a:t>’</a:t>
            </a:r>
            <a:r>
              <a:rPr lang="en-US" altLang="ja-JP" sz="2400" dirty="0">
                <a:latin typeface="Calibri" charset="0"/>
              </a:rPr>
              <a:t>s in every </a:t>
            </a:r>
            <a:r>
              <a:rPr lang="en-US" altLang="ja-JP" sz="2400" dirty="0" smtClean="0">
                <a:latin typeface="Calibri" charset="0"/>
              </a:rPr>
              <a:t>country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en-US" altLang="ja-JP" sz="2400" dirty="0" smtClean="0">
                <a:latin typeface="Calibri" charset="0"/>
              </a:rPr>
              <a:t> </a:t>
            </a:r>
            <a:endParaRPr lang="en-US" altLang="ja-JP" sz="24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dirty="0">
                <a:latin typeface="Calibri" charset="0"/>
              </a:rPr>
              <a:t>Global trade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 charset="0"/>
              </a:rPr>
              <a:t>Oil (NOT enough to meet world</a:t>
            </a:r>
            <a:r>
              <a:rPr lang="ja-JP" altLang="en-US" sz="2400" dirty="0">
                <a:latin typeface="Calibri" charset="0"/>
              </a:rPr>
              <a:t>’</a:t>
            </a:r>
            <a:r>
              <a:rPr lang="en-US" altLang="ja-JP" sz="2400" dirty="0">
                <a:latin typeface="Calibri" charset="0"/>
              </a:rPr>
              <a:t>s needs</a:t>
            </a:r>
            <a:r>
              <a:rPr lang="en-US" altLang="ja-JP" sz="2400" dirty="0" smtClean="0">
                <a:latin typeface="Calibri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 charset="0"/>
              </a:rPr>
              <a:t>OPEC 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Calibri" charset="0"/>
              </a:rPr>
              <a:t>Saudi Arabia, Nigeria, Venezuela 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latin typeface="Calibri" charset="0"/>
              </a:rPr>
              <a:t>Regional </a:t>
            </a:r>
            <a:r>
              <a:rPr lang="en-US" sz="2700" dirty="0">
                <a:latin typeface="Calibri" charset="0"/>
              </a:rPr>
              <a:t>cooperation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 charset="0"/>
              </a:rPr>
              <a:t>NAFTA (Canada, US, Mexico)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 charset="0"/>
              </a:rPr>
              <a:t>EU (Europe) 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76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Conflicts &amp; Peace Efforts</a:t>
            </a:r>
          </a:p>
        </p:txBody>
      </p:sp>
    </p:spTree>
    <p:extLst>
      <p:ext uri="{BB962C8B-B14F-4D97-AF65-F5344CB8AC3E}">
        <p14:creationId xmlns:p14="http://schemas.microsoft.com/office/powerpoint/2010/main" val="357164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Terrorism </a:t>
            </a: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Examples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Traditionalists vs. modern west</a:t>
            </a:r>
          </a:p>
          <a:p>
            <a:pPr lvl="2" eaLnBrk="1" hangingPunct="1"/>
            <a:r>
              <a:rPr lang="en-US" sz="2400" dirty="0">
                <a:latin typeface="Calibri" charset="0"/>
              </a:rPr>
              <a:t>9/11</a:t>
            </a:r>
          </a:p>
          <a:p>
            <a:pPr lvl="1" eaLnBrk="1" hangingPunct="1"/>
            <a:r>
              <a:rPr lang="en-US" sz="2400" dirty="0" smtClean="0">
                <a:latin typeface="Calibri" charset="0"/>
              </a:rPr>
              <a:t>Nationalist groups fighting over homeland</a:t>
            </a:r>
            <a:endParaRPr lang="en-US" sz="2400" dirty="0">
              <a:latin typeface="Calibri" charset="0"/>
            </a:endParaRPr>
          </a:p>
          <a:p>
            <a:pPr lvl="2" eaLnBrk="1" hangingPunct="1"/>
            <a:r>
              <a:rPr lang="en-US" sz="2400" dirty="0">
                <a:latin typeface="Calibri" charset="0"/>
              </a:rPr>
              <a:t>Palestine/Israel 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Rebels vs. governments </a:t>
            </a:r>
          </a:p>
          <a:p>
            <a:pPr marL="914400" lvl="2" indent="0" eaLnBrk="1" hangingPunct="1">
              <a:buNone/>
            </a:pPr>
            <a:r>
              <a:rPr lang="en-US" sz="2400" dirty="0" smtClean="0">
                <a:latin typeface="Calibri" charset="0"/>
              </a:rPr>
              <a:t> </a:t>
            </a:r>
            <a:endParaRPr lang="en-US" sz="2400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marL="274320" lvl="1" indent="0" eaLnBrk="1" hangingPunct="1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26218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91013"/>
            <a:ext cx="3390900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96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CONFLICT AREAS </a:t>
            </a:r>
            <a:endParaRPr lang="en-US" dirty="0">
              <a:latin typeface="Calibri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latin typeface="Calibri" charset="0"/>
              </a:rPr>
              <a:t>Israel/Palestine </a:t>
            </a:r>
            <a:endParaRPr lang="en-US" sz="2500" dirty="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latin typeface="Calibri" charset="0"/>
              </a:rPr>
              <a:t>Control of (holy) land </a:t>
            </a:r>
            <a:endParaRPr lang="en-US" sz="22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latin typeface="Calibri" charset="0"/>
              </a:rPr>
              <a:t>Iraq</a:t>
            </a:r>
            <a:endParaRPr lang="en-US" sz="2500" dirty="0">
              <a:solidFill>
                <a:srgbClr val="D1282E"/>
              </a:solidFill>
              <a:latin typeface="Calibri" charset="0"/>
            </a:endParaRPr>
          </a:p>
          <a:p>
            <a:pPr lvl="1" indent="-165100">
              <a:lnSpc>
                <a:spcPct val="80000"/>
              </a:lnSpc>
              <a:buFont typeface="Arial"/>
              <a:buChar char="•"/>
            </a:pPr>
            <a:r>
              <a:rPr lang="en-US" sz="2200" b="0" dirty="0" smtClean="0">
                <a:latin typeface="Calibri" charset="0"/>
              </a:rPr>
              <a:t>Weapons of Mass Destruction?</a:t>
            </a:r>
            <a:endParaRPr lang="en-US" sz="2200" b="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latin typeface="Calibri" charset="0"/>
              </a:rPr>
              <a:t>North Korea</a:t>
            </a:r>
          </a:p>
          <a:p>
            <a:pPr marL="463550" lvl="1" indent="-239713">
              <a:lnSpc>
                <a:spcPct val="80000"/>
              </a:lnSpc>
              <a:buFont typeface="Arial"/>
              <a:buChar char="•"/>
            </a:pPr>
            <a:r>
              <a:rPr lang="en-US" sz="2200" dirty="0" smtClean="0">
                <a:latin typeface="Calibri" charset="0"/>
              </a:rPr>
              <a:t>Nuclear weapons</a:t>
            </a:r>
            <a:endParaRPr lang="en-US" sz="22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latin typeface="Calibri" charset="0"/>
              </a:rPr>
              <a:t>Afghanistan </a:t>
            </a:r>
            <a:endParaRPr lang="en-US" sz="2500" dirty="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USSR invades </a:t>
            </a:r>
            <a:r>
              <a:rPr lang="en-US" sz="2200" dirty="0">
                <a:latin typeface="Calibri" charset="0"/>
                <a:sym typeface="Wingdings" charset="0"/>
              </a:rPr>
              <a:t> Taliban in power  US invades </a:t>
            </a:r>
            <a:endParaRPr lang="en-US" sz="2200" dirty="0">
              <a:latin typeface="Calibri" charset="0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01" y="551443"/>
            <a:ext cx="233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65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Social Patterns &amp; Change</a:t>
            </a:r>
          </a:p>
        </p:txBody>
      </p:sp>
    </p:spTree>
    <p:extLst>
      <p:ext uri="{BB962C8B-B14F-4D97-AF65-F5344CB8AC3E}">
        <p14:creationId xmlns:p14="http://schemas.microsoft.com/office/powerpoint/2010/main" val="118820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Overpopulation 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Causes</a:t>
            </a:r>
          </a:p>
          <a:p>
            <a:pPr lvl="1" eaLnBrk="1" hangingPunct="1"/>
            <a:r>
              <a:rPr lang="en-US" dirty="0" smtClean="0">
                <a:latin typeface="Calibri" charset="0"/>
              </a:rPr>
              <a:t>Religion/Culture</a:t>
            </a:r>
            <a:endParaRPr lang="en-US" dirty="0">
              <a:latin typeface="Calibri" charset="0"/>
            </a:endParaRPr>
          </a:p>
          <a:p>
            <a:pPr lvl="1" eaLnBrk="1" hangingPunct="1"/>
            <a:r>
              <a:rPr lang="en-US" dirty="0">
                <a:latin typeface="Calibri" charset="0"/>
              </a:rPr>
              <a:t>$ </a:t>
            </a:r>
            <a:r>
              <a:rPr lang="en-US" dirty="0" smtClean="0">
                <a:latin typeface="Calibri" charset="0"/>
              </a:rPr>
              <a:t>(kids help the family </a:t>
            </a:r>
            <a:r>
              <a:rPr lang="en-US" dirty="0">
                <a:latin typeface="Calibri" charset="0"/>
              </a:rPr>
              <a:t>make money)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Don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altLang="ja-JP" dirty="0">
                <a:latin typeface="Calibri" charset="0"/>
              </a:rPr>
              <a:t>t know </a:t>
            </a:r>
            <a:r>
              <a:rPr lang="en-US" altLang="ja-JP" dirty="0" smtClean="0">
                <a:latin typeface="Calibri" charset="0"/>
              </a:rPr>
              <a:t>about/have access to </a:t>
            </a:r>
            <a:r>
              <a:rPr lang="en-US" altLang="ja-JP" dirty="0">
                <a:latin typeface="Calibri" charset="0"/>
              </a:rPr>
              <a:t>birth control </a:t>
            </a:r>
          </a:p>
          <a:p>
            <a:pPr eaLnBrk="1" hangingPunct="1"/>
            <a:r>
              <a:rPr lang="en-US" dirty="0">
                <a:latin typeface="Calibri" charset="0"/>
              </a:rPr>
              <a:t>Solutions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Free birth control &amp; education 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China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altLang="ja-JP" dirty="0">
                <a:latin typeface="Calibri" charset="0"/>
              </a:rPr>
              <a:t>s 1 child policy </a:t>
            </a:r>
            <a:endParaRPr lang="en-US" dirty="0">
              <a:latin typeface="Calibri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228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4304740"/>
            <a:ext cx="21653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399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1654</TotalTime>
  <Words>457</Words>
  <Application>Microsoft Macintosh PowerPoint</Application>
  <PresentationFormat>On-screen Show (4:3)</PresentationFormat>
  <Paragraphs>126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Essential</vt:lpstr>
      <vt:lpstr>The World Today:  Connections and Interactions PART 1 </vt:lpstr>
      <vt:lpstr>Economic Trends </vt:lpstr>
      <vt:lpstr>Obstacles to Development</vt:lpstr>
      <vt:lpstr>Economic Interdependence</vt:lpstr>
      <vt:lpstr>Conflicts &amp; Peace Efforts</vt:lpstr>
      <vt:lpstr>Terrorism </vt:lpstr>
      <vt:lpstr>CONFLICT AREAS </vt:lpstr>
      <vt:lpstr>Social Patterns &amp; Change</vt:lpstr>
      <vt:lpstr>Overpopulation </vt:lpstr>
      <vt:lpstr>Urbanization </vt:lpstr>
      <vt:lpstr>Women in the Middle East  </vt:lpstr>
      <vt:lpstr>Science &amp; Technology</vt:lpstr>
      <vt:lpstr>Green Revolution </vt:lpstr>
      <vt:lpstr>Information Age </vt:lpstr>
      <vt:lpstr>Medical technology </vt:lpstr>
      <vt:lpstr>The Environment</vt:lpstr>
      <vt:lpstr>Pollution </vt:lpstr>
      <vt:lpstr>PowerPoint Presentation</vt:lpstr>
      <vt:lpstr>Nuclear energy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Today:  Connections and Interactions PART 1 </dc:title>
  <dc:subject/>
  <dc:creator>Lindsay Lyons</dc:creator>
  <cp:keywords/>
  <dc:description/>
  <cp:lastModifiedBy>Lindsay Lyons</cp:lastModifiedBy>
  <cp:revision>21</cp:revision>
  <dcterms:created xsi:type="dcterms:W3CDTF">2013-04-14T20:57:36Z</dcterms:created>
  <dcterms:modified xsi:type="dcterms:W3CDTF">2013-04-16T00:31:37Z</dcterms:modified>
  <cp:category/>
</cp:coreProperties>
</file>