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56" r:id="rId2"/>
    <p:sldId id="263" r:id="rId3"/>
    <p:sldId id="257" r:id="rId4"/>
    <p:sldId id="258" r:id="rId5"/>
    <p:sldId id="262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6" d="100"/>
          <a:sy n="86" d="100"/>
        </p:scale>
        <p:origin x="-120" y="-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233F1F-E8C6-534F-AEAA-8C2E35A055A1}" type="datetimeFigureOut">
              <a:rPr lang="en-US" smtClean="0"/>
              <a:t>4/2/13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CF7E79-1571-024A-A02C-81BC5B2262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051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Effect of perestroika</a:t>
            </a:r>
            <a:r>
              <a:rPr lang="en-US" baseline="0" dirty="0" smtClean="0"/>
              <a:t>: inflation, food, &amp; medical shortages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F7E79-1571-024A-A02C-81BC5B2262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1935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At this time, satellite</a:t>
            </a:r>
            <a:r>
              <a:rPr lang="en-US" baseline="0" dirty="0" smtClean="0"/>
              <a:t> states demanded independence… all comes crumbling down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CF7E79-1571-024A-A02C-81BC5B2262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6177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2157319"/>
            <a:ext cx="8915400" cy="8778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034553"/>
            <a:ext cx="8001000" cy="3823447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9E6C-0014-164E-A35D-05DDC01D7C35}" type="datetimeFigureOut">
              <a:rPr lang="en-US" smtClean="0"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8CA2-9F84-C545-AF3B-28680BE1E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487987" y="2048256"/>
            <a:ext cx="3427413" cy="4206240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2039112"/>
            <a:ext cx="457200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06A9E6C-0014-164E-A35D-05DDC01D7C35}" type="datetimeFigureOut">
              <a:rPr lang="en-US" smtClean="0"/>
              <a:t>4/2/13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8CA2-9F84-C545-AF3B-28680BE1E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9E6C-0014-164E-A35D-05DDC01D7C35}" type="datetimeFigureOut">
              <a:rPr lang="en-US" smtClean="0"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06A9E6C-0014-164E-A35D-05DDC01D7C35}" type="datetimeFigureOut">
              <a:rPr lang="en-US" smtClean="0"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4928616" y="1129553"/>
            <a:ext cx="3986784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114800"/>
            <a:ext cx="8915400" cy="877824"/>
          </a:xfrm>
        </p:spPr>
        <p:txBody>
          <a:bodyPr tIns="137160" bIns="137160" anchor="b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002305"/>
            <a:ext cx="8001000" cy="1855695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137160" rIns="274320" bIns="13716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06A9E6C-0014-164E-A35D-05DDC01D7C35}" type="datetimeFigureOut">
              <a:rPr lang="en-US" smtClean="0"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6601968" cy="29809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543800" y="1129553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7543800" y="2629169"/>
            <a:ext cx="1371600" cy="148132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9E6C-0014-164E-A35D-05DDC01D7C35}" type="datetimeFigureOut">
              <a:rPr lang="en-US" smtClean="0"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8CA2-9F84-C545-AF3B-28680BE1E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87553" y="1129554"/>
            <a:ext cx="914400" cy="5533278"/>
          </a:xfrm>
        </p:spPr>
        <p:txBody>
          <a:bodyPr vert="eaVert" lIns="274320" tIns="685800" bIns="68580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1734671"/>
            <a:ext cx="6426200" cy="4542304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9E6C-0014-164E-A35D-05DDC01D7C35}" type="datetimeFigureOut">
              <a:rPr lang="en-US" smtClean="0"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8CA2-9F84-C545-AF3B-28680BE1E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9E6C-0014-164E-A35D-05DDC01D7C35}" type="datetimeFigureOut">
              <a:rPr lang="en-US" smtClean="0"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8CA2-9F84-C545-AF3B-28680BE1E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5025435"/>
            <a:ext cx="89154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943600"/>
            <a:ext cx="8001000" cy="91440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2608" tIns="91440" rIns="274320" bIns="91440" rtlCol="0" anchor="t" anchorCtr="0"/>
          <a:lstStyle>
            <a:lvl1pPr marL="0" indent="0" algn="l" defTabSz="914400" rtl="0" eaLnBrk="1" latinLnBrk="0" hangingPunct="1">
              <a:spcBef>
                <a:spcPts val="300"/>
              </a:spcBef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9E6C-0014-164E-A35D-05DDC01D7C35}" type="datetimeFigureOut">
              <a:rPr lang="en-US" smtClean="0"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927100" y="1129553"/>
            <a:ext cx="7988300" cy="38862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200399"/>
            <a:ext cx="8915400" cy="2286000"/>
          </a:xfrm>
          <a:solidFill>
            <a:schemeClr val="tx2"/>
          </a:solidFill>
        </p:spPr>
        <p:txBody>
          <a:bodyPr vert="horz" lIns="1188720" tIns="45720" rIns="274320" bIns="45720" rtlCol="0" anchor="b" anchorCtr="0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5484607"/>
            <a:ext cx="8001000" cy="777240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91440" rIns="274320" bIns="91440" rtlCol="0" anchor="ctr" anchorCtr="0">
            <a:normAutofit/>
          </a:bodyPr>
          <a:lstStyle>
            <a:lvl1pPr marL="0" indent="0" algn="l" defTabSz="914400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9E6C-0014-164E-A35D-05DDC01D7C35}" type="datetimeFigureOut">
              <a:rPr lang="en-US" smtClean="0"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8CA2-9F84-C545-AF3B-28680BE1E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7534" y="2595563"/>
            <a:ext cx="3566160" cy="368141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800"/>
            </a:lvl6pPr>
            <a:lvl7pPr marL="2055813" indent="-344488">
              <a:defRPr sz="1800"/>
            </a:lvl7pPr>
            <a:lvl8pPr marL="2055813" indent="-344488">
              <a:defRPr sz="1800"/>
            </a:lvl8pPr>
            <a:lvl9pPr marL="2055813" indent="-34448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06A9E6C-0014-164E-A35D-05DDC01D7C35}" type="datetimeFigureOut">
              <a:rPr lang="en-US" smtClean="0"/>
              <a:t>4/2/13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8CA2-9F84-C545-AF3B-28680BE1E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588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588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47534" y="2017713"/>
            <a:ext cx="3566160" cy="877887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47534" y="3065929"/>
            <a:ext cx="3566160" cy="321104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1600"/>
            </a:lvl6pPr>
            <a:lvl7pPr marL="2055813" indent="-344488">
              <a:defRPr sz="1600"/>
            </a:lvl7pPr>
            <a:lvl8pPr marL="2055813" indent="-344488">
              <a:defRPr sz="1600"/>
            </a:lvl8pPr>
            <a:lvl9pPr marL="2055813" indent="-344488"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06A9E6C-0014-164E-A35D-05DDC01D7C35}" type="datetimeFigureOut">
              <a:rPr lang="en-US" smtClean="0"/>
              <a:t>4/2/13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20588" y="188259"/>
            <a:ext cx="2895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8CA2-9F84-C545-AF3B-28680BE1EB87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2028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38974" y="2904565"/>
            <a:ext cx="3383280" cy="1588"/>
          </a:xfrm>
          <a:prstGeom prst="line">
            <a:avLst/>
          </a:prstGeom>
          <a:ln w="381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9E6C-0014-164E-A35D-05DDC01D7C35}" type="datetimeFigureOut">
              <a:rPr lang="en-US" smtClean="0"/>
              <a:t>4/2/13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8CA2-9F84-C545-AF3B-28680BE1E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6A9E6C-0014-164E-A35D-05DDC01D7C35}" type="datetimeFigureOut">
              <a:rPr lang="en-US" smtClean="0"/>
              <a:t>4/2/13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8CA2-9F84-C545-AF3B-28680BE1E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4712"/>
            <a:ext cx="8915400" cy="914400"/>
          </a:xfr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7534" y="2590800"/>
            <a:ext cx="3566160" cy="3686175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055813" indent="-344488">
              <a:defRPr sz="2000"/>
            </a:lvl6pPr>
            <a:lvl7pPr marL="2055813" indent="-344488">
              <a:defRPr sz="2000"/>
            </a:lvl7pPr>
            <a:lvl8pPr marL="2055813" indent="-344488">
              <a:defRPr sz="2000"/>
            </a:lvl8pPr>
            <a:lvl9pPr marL="2055813" indent="-344488"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00952" y="2039111"/>
            <a:ext cx="3566160" cy="4224528"/>
          </a:xfr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292608" tIns="274320" rIns="274320" bIns="274320" rtlCol="0" anchor="t" anchorCtr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/>
              </a:buClr>
              <a:buFont typeface="Wingdings 2" pitchFamily="18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0094" y="188259"/>
            <a:ext cx="2133600" cy="365125"/>
          </a:xfrm>
        </p:spPr>
        <p:txBody>
          <a:bodyPr/>
          <a:lstStyle/>
          <a:p>
            <a:fld id="{B06A9E6C-0014-164E-A35D-05DDC01D7C35}" type="datetimeFigureOut">
              <a:rPr lang="en-US" smtClean="0"/>
              <a:t>4/2/13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48CA2-9F84-C545-AF3B-28680BE1EB8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123856"/>
            <a:ext cx="8913813" cy="914400"/>
          </a:xfrm>
          <a:prstGeom prst="rect">
            <a:avLst/>
          </a:prstGeom>
          <a:solidFill>
            <a:schemeClr val="tx2"/>
          </a:solidFill>
        </p:spPr>
        <p:txBody>
          <a:bodyPr vert="horz" lIns="1188720" tIns="45720" rIns="27432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4424" y="2595562"/>
            <a:ext cx="7610476" cy="36707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80094" y="188259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B06A9E6C-0014-164E-A35D-05DDC01D7C35}" type="datetimeFigureOut">
              <a:rPr lang="en-US" smtClean="0"/>
              <a:t>4/2/13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20588" y="188259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89894" y="6569075"/>
            <a:ext cx="457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67248CA2-9F84-C545-AF3B-28680BE1EB8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0"/>
            <a:ext cx="7999413" cy="18288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914400" y="6675120"/>
            <a:ext cx="7999413" cy="18288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marL="0" indent="0" algn="l" defTabSz="914400" rtl="0" eaLnBrk="1" latinLnBrk="0" hangingPunct="1"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accent1"/>
        </a:buClr>
        <a:buFont typeface="Wingdings 2" pitchFamily="18" charset="2"/>
        <a:buChar char="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0350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371600" indent="-336550" algn="l" defTabSz="914400" rtl="0" eaLnBrk="1" latinLnBrk="0" hangingPunct="1">
        <a:spcBef>
          <a:spcPts val="6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720850" indent="-349250" algn="l" defTabSz="914400" rtl="0" eaLnBrk="1" latinLnBrk="0" hangingPunct="1">
        <a:spcBef>
          <a:spcPts val="600"/>
        </a:spcBef>
        <a:buClr>
          <a:schemeClr val="accent1"/>
        </a:buClr>
        <a:buFont typeface="Wingdings 2" pitchFamily="18" charset="2"/>
        <a:buChar char="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055813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398713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743200" indent="-344488" algn="l" defTabSz="914400" rtl="0" eaLnBrk="1" latinLnBrk="0" hangingPunct="1">
        <a:spcBef>
          <a:spcPct val="20000"/>
        </a:spcBef>
        <a:buClr>
          <a:schemeClr val="accent1">
            <a:lumMod val="50000"/>
          </a:schemeClr>
        </a:buClr>
        <a:buFont typeface="Wingdings 2" pitchFamily="18" charset="2"/>
        <a:buChar char="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087688" indent="-344488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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NrabBaKAUyU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Fall of the USSR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Global 4</a:t>
            </a:r>
          </a:p>
          <a:p>
            <a:r>
              <a:rPr lang="en-US" dirty="0" smtClean="0"/>
              <a:t>Ms. Lyons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2336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Cold War REVIEW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1917: Russian Revolution 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Communism </a:t>
            </a:r>
          </a:p>
          <a:p>
            <a:r>
              <a:rPr lang="en-US" dirty="0" smtClean="0"/>
              <a:t>Leaders: Lenin, Stalin </a:t>
            </a:r>
          </a:p>
          <a:p>
            <a:r>
              <a:rPr lang="en-US" dirty="0" smtClean="0"/>
              <a:t>2 superpowers: US &amp; USSR (Soviet Union) </a:t>
            </a:r>
          </a:p>
          <a:p>
            <a:r>
              <a:rPr lang="en-US" dirty="0" smtClean="0"/>
              <a:t>Arms race, but they never fought each other </a:t>
            </a:r>
          </a:p>
          <a:p>
            <a:r>
              <a:rPr lang="en-US" dirty="0" smtClean="0"/>
              <a:t>Fighting in other countries: Vietnam, Korea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898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Détente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1970’s </a:t>
            </a:r>
          </a:p>
          <a:p>
            <a:pPr lvl="1"/>
            <a:r>
              <a:rPr lang="en-US" dirty="0" smtClean="0"/>
              <a:t>Nixon &amp; Brezhnev</a:t>
            </a:r>
          </a:p>
          <a:p>
            <a:r>
              <a:rPr lang="en-US" dirty="0" smtClean="0"/>
              <a:t>Diplomacy </a:t>
            </a:r>
          </a:p>
          <a:p>
            <a:r>
              <a:rPr lang="en-US" dirty="0" smtClean="0"/>
              <a:t>Arms control</a:t>
            </a:r>
          </a:p>
          <a:p>
            <a:r>
              <a:rPr lang="en-US" dirty="0" smtClean="0"/>
              <a:t>Trade agreements </a:t>
            </a:r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288822"/>
            <a:ext cx="39370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303" y="5065889"/>
            <a:ext cx="1276452" cy="1317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622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“Russians in Afghanistan”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USSR breaks détente!</a:t>
            </a:r>
          </a:p>
          <a:p>
            <a:r>
              <a:rPr lang="en-US" dirty="0" smtClean="0"/>
              <a:t>Invade Afghanistan to keep communists in power</a:t>
            </a:r>
          </a:p>
          <a:p>
            <a:r>
              <a:rPr lang="en-US" dirty="0" smtClean="0"/>
              <a:t>USA helps the Afghans </a:t>
            </a:r>
          </a:p>
          <a:p>
            <a:r>
              <a:rPr lang="en-US" dirty="0" smtClean="0"/>
              <a:t>Citizens of the USSR protested the war </a:t>
            </a:r>
          </a:p>
          <a:p>
            <a:pPr lvl="1"/>
            <a:r>
              <a:rPr lang="en-US" dirty="0" smtClean="0"/>
              <a:t>Bad economy </a:t>
            </a:r>
          </a:p>
          <a:p>
            <a:pPr lvl="1"/>
            <a:r>
              <a:rPr lang="en-US" dirty="0" smtClean="0"/>
              <a:t>USSR was losing </a:t>
            </a:r>
          </a:p>
        </p:txBody>
      </p:sp>
    </p:spTree>
    <p:extLst>
      <p:ext uri="{BB962C8B-B14F-4D97-AF65-F5344CB8AC3E}">
        <p14:creationId xmlns:p14="http://schemas.microsoft.com/office/powerpoint/2010/main" val="2501373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TV SHOW: The Americans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Russian spies in America </a:t>
            </a:r>
          </a:p>
          <a:p>
            <a:r>
              <a:rPr lang="en-US" dirty="0">
                <a:hlinkClick r:id="rId2"/>
              </a:rPr>
              <a:t>http://www.youtube.com/watch?v=</a:t>
            </a:r>
            <a:r>
              <a:rPr lang="en-US" dirty="0" smtClean="0">
                <a:hlinkClick r:id="rId2"/>
              </a:rPr>
              <a:t>NrabBaKAUyU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56499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Mikhail Gorbachev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442" y="2215237"/>
            <a:ext cx="7868458" cy="443047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1985-1991: leader of USSR</a:t>
            </a:r>
          </a:p>
          <a:p>
            <a:r>
              <a:rPr lang="en-US" dirty="0" smtClean="0"/>
              <a:t>Pulls USSR out of Afghanistan </a:t>
            </a:r>
          </a:p>
          <a:p>
            <a:r>
              <a:rPr lang="en-US" dirty="0" smtClean="0"/>
              <a:t>Poland becomes independent </a:t>
            </a:r>
          </a:p>
          <a:p>
            <a:r>
              <a:rPr lang="en-US" dirty="0" smtClean="0"/>
              <a:t>2 policies that contributed to the downfall of communism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1. Perestroika </a:t>
            </a:r>
          </a:p>
          <a:p>
            <a:pPr lvl="1"/>
            <a:r>
              <a:rPr lang="en-US" dirty="0" smtClean="0"/>
              <a:t>Changed the economy </a:t>
            </a:r>
            <a:r>
              <a:rPr lang="en-US" dirty="0" smtClean="0">
                <a:sym typeface="Wingdings"/>
              </a:rPr>
              <a:t> free market (capitalism)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2. Glasnost </a:t>
            </a:r>
          </a:p>
          <a:p>
            <a:pPr lvl="1"/>
            <a:r>
              <a:rPr lang="en-US" dirty="0" smtClean="0"/>
              <a:t>Changed the government </a:t>
            </a:r>
            <a:r>
              <a:rPr lang="en-US" dirty="0" smtClean="0">
                <a:sym typeface="Wingdings"/>
              </a:rPr>
              <a:t> democracy &amp; openness with rest of world (no censorship) </a:t>
            </a:r>
            <a:endParaRPr lang="en-US" dirty="0" smtClean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6324" y="620266"/>
            <a:ext cx="1697489" cy="251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5082" y="4194179"/>
            <a:ext cx="1228731" cy="1685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6538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Berlin Wall Comes Down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424" y="2289078"/>
            <a:ext cx="7610476" cy="3977252"/>
          </a:xfrm>
        </p:spPr>
        <p:txBody>
          <a:bodyPr/>
          <a:lstStyle/>
          <a:p>
            <a:r>
              <a:rPr lang="en-US" dirty="0" smtClean="0"/>
              <a:t>1989 </a:t>
            </a:r>
          </a:p>
          <a:p>
            <a:r>
              <a:rPr lang="en-US" dirty="0" smtClean="0"/>
              <a:t>East Germany allowed visits to West Germany</a:t>
            </a:r>
          </a:p>
          <a:p>
            <a:r>
              <a:rPr lang="en-US" dirty="0" smtClean="0"/>
              <a:t>People tore down parts of the wall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4424" y="3943593"/>
            <a:ext cx="4841074" cy="27231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6213" y="3263097"/>
            <a:ext cx="2387600" cy="340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7242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Boris Yeltsin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Criticized Gorbachev for destroying the country 	</a:t>
            </a:r>
          </a:p>
          <a:p>
            <a:r>
              <a:rPr lang="en-US" dirty="0" smtClean="0"/>
              <a:t>Hard-line communists attempted a coup </a:t>
            </a:r>
            <a:r>
              <a:rPr lang="en-US" dirty="0" err="1" smtClean="0"/>
              <a:t>d’etat</a:t>
            </a:r>
            <a:r>
              <a:rPr lang="en-US" dirty="0" smtClean="0"/>
              <a:t> </a:t>
            </a:r>
          </a:p>
          <a:p>
            <a:pPr lvl="1"/>
            <a:r>
              <a:rPr lang="en-US" b="1" dirty="0" smtClean="0"/>
              <a:t>Coup </a:t>
            </a:r>
            <a:r>
              <a:rPr lang="en-US" b="1" dirty="0" err="1" smtClean="0"/>
              <a:t>d’etat</a:t>
            </a:r>
            <a:r>
              <a:rPr lang="en-US" b="1" dirty="0" smtClean="0"/>
              <a:t>: </a:t>
            </a:r>
            <a:r>
              <a:rPr lang="en-US" i="1" dirty="0" smtClean="0"/>
              <a:t>act </a:t>
            </a:r>
            <a:r>
              <a:rPr lang="en-US" i="1" dirty="0"/>
              <a:t>of overthrowing a government, usually violently </a:t>
            </a:r>
            <a:endParaRPr lang="en-US" i="1" dirty="0" smtClean="0"/>
          </a:p>
          <a:p>
            <a:r>
              <a:rPr lang="en-US" dirty="0" smtClean="0"/>
              <a:t>1991: Yeltsin stopped the revolt, ended communism, and became president </a:t>
            </a:r>
          </a:p>
          <a:p>
            <a:r>
              <a:rPr lang="en-US" dirty="0" smtClean="0"/>
              <a:t>USSR (Soviet Union) is re-named </a:t>
            </a:r>
            <a:r>
              <a:rPr lang="en-US" b="1" dirty="0" smtClean="0"/>
              <a:t>Russia.  </a:t>
            </a:r>
          </a:p>
        </p:txBody>
      </p:sp>
    </p:spTree>
    <p:extLst>
      <p:ext uri="{BB962C8B-B14F-4D97-AF65-F5344CB8AC3E}">
        <p14:creationId xmlns:p14="http://schemas.microsoft.com/office/powerpoint/2010/main" val="3038432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Russia’s President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Vladimir Putin </a:t>
            </a:r>
          </a:p>
          <a:p>
            <a:r>
              <a:rPr lang="en-US" dirty="0" smtClean="0"/>
              <a:t>First becomes President in 2000 </a:t>
            </a:r>
          </a:p>
          <a:p>
            <a:r>
              <a:rPr lang="en-US" dirty="0" smtClean="0"/>
              <a:t>Makes peace with the US </a:t>
            </a:r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1460" y="3780668"/>
            <a:ext cx="4016340" cy="266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30863" y="453196"/>
            <a:ext cx="2001080" cy="287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078589"/>
      </p:ext>
    </p:extLst>
  </p:cSld>
  <p:clrMapOvr>
    <a:masterClrMapping/>
  </p:clrMapOvr>
</p:sld>
</file>

<file path=ppt/theme/theme1.xml><?xml version="1.0" encoding="utf-8"?>
<a:theme xmlns:a="http://schemas.openxmlformats.org/drawingml/2006/main" name="Perception">
  <a:themeElements>
    <a:clrScheme name="Perception">
      <a:dk1>
        <a:sysClr val="windowText" lastClr="000000"/>
      </a:dk1>
      <a:lt1>
        <a:sysClr val="window" lastClr="FFFFFF"/>
      </a:lt1>
      <a:dk2>
        <a:srgbClr val="333333"/>
      </a:dk2>
      <a:lt2>
        <a:srgbClr val="BBC0AC"/>
      </a:lt2>
      <a:accent1>
        <a:srgbClr val="A2C816"/>
      </a:accent1>
      <a:accent2>
        <a:srgbClr val="E07602"/>
      </a:accent2>
      <a:accent3>
        <a:srgbClr val="E4C402"/>
      </a:accent3>
      <a:accent4>
        <a:srgbClr val="7DC1EF"/>
      </a:accent4>
      <a:accent5>
        <a:srgbClr val="21449B"/>
      </a:accent5>
      <a:accent6>
        <a:srgbClr val="A2B170"/>
      </a:accent6>
      <a:hlink>
        <a:srgbClr val="8DA440"/>
      </a:hlink>
      <a:folHlink>
        <a:srgbClr val="4C4F3F"/>
      </a:folHlink>
    </a:clrScheme>
    <a:fontScheme name="Perception">
      <a:maj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ajorFont>
      <a:minorFont>
        <a:latin typeface="Century Gothic"/>
        <a:ea typeface=""/>
        <a:cs typeface=""/>
        <a:font script="Jpan" typeface="メイリオ"/>
        <a:font script="Hans" typeface="宋体"/>
        <a:font script="Hant" typeface="新細明體"/>
      </a:minorFont>
    </a:fontScheme>
    <a:fmtScheme name="Perception">
      <a:fillStyleLst>
        <a:solidFill>
          <a:schemeClr val="phClr"/>
        </a:solidFill>
        <a:solidFill>
          <a:schemeClr val="phClr">
            <a:shade val="90000"/>
          </a:schemeClr>
        </a:solidFill>
        <a:solidFill>
          <a:schemeClr val="phClr">
            <a:shade val="80000"/>
          </a:schemeClr>
        </a:soli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>
              <a:alpha val="8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bliqueTopRight"/>
            <a:lightRig rig="threePt" dir="tl"/>
          </a:scene3d>
          <a:sp3d>
            <a:bevelT w="25400" h="25400"/>
          </a:sp3d>
        </a:effectStyle>
        <a:effectStyle>
          <a:effectLst/>
          <a:scene3d>
            <a:camera prst="perspectiveFront" fov="4200000"/>
            <a:lightRig rig="balanced" dir="tl">
              <a:rot lat="0" lon="0" rev="18600000"/>
            </a:lightRig>
          </a:scene3d>
          <a:sp3d prstMaterial="metal">
            <a:bevelT w="63500" h="50800" prst="angle"/>
          </a:sp3d>
        </a:effectStyle>
      </a:effectStyleLst>
      <a:bgFillStyleLst>
        <a:solidFill>
          <a:schemeClr val="phClr">
            <a:tint val="90000"/>
          </a:schemeClr>
        </a:solidFill>
        <a:solidFill>
          <a:schemeClr val="phClr">
            <a:tint val="50000"/>
          </a:schemeClr>
        </a:solidFill>
        <a:solidFill>
          <a:schemeClr val="phClr">
            <a:shade val="60000"/>
          </a:schemeClr>
        </a:soli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Perception.thmx</Template>
  <TotalTime>268</TotalTime>
  <Words>237</Words>
  <Application>Microsoft Macintosh PowerPoint</Application>
  <PresentationFormat>On-screen Show (4:3)</PresentationFormat>
  <Paragraphs>54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Perception</vt:lpstr>
      <vt:lpstr>Fall of the USSR </vt:lpstr>
      <vt:lpstr>Cold War REVIEW </vt:lpstr>
      <vt:lpstr>Détente </vt:lpstr>
      <vt:lpstr>“Russians in Afghanistan” </vt:lpstr>
      <vt:lpstr>TV SHOW: The Americans </vt:lpstr>
      <vt:lpstr>Mikhail Gorbachev </vt:lpstr>
      <vt:lpstr>Berlin Wall Comes Down </vt:lpstr>
      <vt:lpstr>Boris Yeltsin </vt:lpstr>
      <vt:lpstr>Russia’s President Today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Fall of the USSR </dc:title>
  <dc:creator>Lindsay Lyons</dc:creator>
  <cp:lastModifiedBy>Lindsay Lyons</cp:lastModifiedBy>
  <cp:revision>11</cp:revision>
  <dcterms:created xsi:type="dcterms:W3CDTF">2013-04-02T17:02:51Z</dcterms:created>
  <dcterms:modified xsi:type="dcterms:W3CDTF">2013-04-02T21:31:37Z</dcterms:modified>
</cp:coreProperties>
</file>