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3458953-D7FF-0E4E-8AF3-6E5B9DE2A8C8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14FE21B-A226-CD45-B129-90473B9137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7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 of war that affects all aspects of life for soldiers and civilians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Targets of attacks</a:t>
            </a:r>
          </a:p>
          <a:p>
            <a:pPr lvl="1"/>
            <a:r>
              <a:rPr lang="en-US" dirty="0" smtClean="0"/>
              <a:t>Give resources (money, food, etc.) </a:t>
            </a:r>
            <a:endParaRPr lang="en-US" dirty="0" smtClean="0"/>
          </a:p>
          <a:p>
            <a:pPr lvl="2"/>
            <a:r>
              <a:rPr lang="en-US" dirty="0" smtClean="0"/>
              <a:t>Governments took control of economies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81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Points of 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1917: US enters the war!</a:t>
            </a:r>
          </a:p>
          <a:p>
            <a:pPr lvl="1"/>
            <a:r>
              <a:rPr lang="en-US" dirty="0" smtClean="0"/>
              <a:t>Germany had killed US citizens on cruise ships with their submarine warfare.</a:t>
            </a:r>
          </a:p>
          <a:p>
            <a:r>
              <a:rPr lang="en-US" dirty="0" smtClean="0"/>
              <a:t>1918: Russia </a:t>
            </a:r>
            <a:r>
              <a:rPr lang="en-US" dirty="0" smtClean="0"/>
              <a:t>drops</a:t>
            </a:r>
            <a:r>
              <a:rPr lang="en-US" dirty="0" smtClean="0"/>
              <a:t> </a:t>
            </a:r>
            <a:r>
              <a:rPr lang="en-US" dirty="0" smtClean="0"/>
              <a:t>out of the war.</a:t>
            </a:r>
          </a:p>
          <a:p>
            <a:pPr lvl="1"/>
            <a:r>
              <a:rPr lang="en-US" dirty="0"/>
              <a:t>The people of Russia revolted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So… The ALLIES WIN!</a:t>
            </a:r>
          </a:p>
        </p:txBody>
      </p:sp>
    </p:spTree>
    <p:extLst>
      <p:ext uri="{BB962C8B-B14F-4D97-AF65-F5344CB8AC3E}">
        <p14:creationId xmlns:p14="http://schemas.microsoft.com/office/powerpoint/2010/main" val="410197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91581"/>
          </a:xfrm>
        </p:spPr>
        <p:txBody>
          <a:bodyPr>
            <a:normAutofit/>
          </a:bodyPr>
          <a:lstStyle/>
          <a:p>
            <a:r>
              <a:rPr lang="en-US" dirty="0" smtClean="0"/>
              <a:t>November 11, 1918</a:t>
            </a:r>
          </a:p>
          <a:p>
            <a:pPr lvl="1"/>
            <a:r>
              <a:rPr lang="en-US" dirty="0" smtClean="0"/>
              <a:t>All countries signed an</a:t>
            </a:r>
            <a:r>
              <a:rPr lang="en-US" b="1" dirty="0" smtClean="0"/>
              <a:t> armistice </a:t>
            </a:r>
            <a:r>
              <a:rPr lang="en-US" i="1" dirty="0" smtClean="0"/>
              <a:t>(agreed to stop fighting)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Human Cost:</a:t>
            </a:r>
          </a:p>
          <a:p>
            <a:pPr lvl="1"/>
            <a:r>
              <a:rPr lang="en-US" dirty="0" smtClean="0"/>
              <a:t>Over 8.5 million people died</a:t>
            </a:r>
          </a:p>
          <a:p>
            <a:pPr lvl="1"/>
            <a:r>
              <a:rPr lang="en-US" dirty="0" smtClean="0"/>
              <a:t>Over 17 million wounded</a:t>
            </a:r>
          </a:p>
          <a:p>
            <a:r>
              <a:rPr lang="en-US" dirty="0" smtClean="0"/>
              <a:t>Economic Cost: </a:t>
            </a:r>
          </a:p>
          <a:p>
            <a:pPr lvl="1"/>
            <a:r>
              <a:rPr lang="en-US" dirty="0" smtClean="0"/>
              <a:t>Factories, farms, &amp; homes destroyed</a:t>
            </a:r>
          </a:p>
          <a:p>
            <a:pPr lvl="1"/>
            <a:r>
              <a:rPr lang="en-US" dirty="0" smtClean="0"/>
              <a:t>Nations had huge war debts to repay</a:t>
            </a:r>
          </a:p>
        </p:txBody>
      </p:sp>
    </p:spTree>
    <p:extLst>
      <p:ext uri="{BB962C8B-B14F-4D97-AF65-F5344CB8AC3E}">
        <p14:creationId xmlns:p14="http://schemas.microsoft.com/office/powerpoint/2010/main" val="155072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Effects of World War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358"/>
            <a:ext cx="8077200" cy="40788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Treaty of Versailles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Germany has </a:t>
            </a:r>
            <a:r>
              <a:rPr lang="en-US" dirty="0" smtClean="0">
                <a:latin typeface="Calibri" charset="0"/>
              </a:rPr>
              <a:t>to take ALL responsibility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give </a:t>
            </a:r>
            <a:r>
              <a:rPr lang="en-US" dirty="0">
                <a:latin typeface="Calibri" charset="0"/>
              </a:rPr>
              <a:t>up land &amp; </a:t>
            </a:r>
            <a:r>
              <a:rPr lang="en-US" dirty="0" smtClean="0">
                <a:latin typeface="Calibri" charset="0"/>
              </a:rPr>
              <a:t>military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pay </a:t>
            </a:r>
            <a:r>
              <a:rPr lang="en-US" dirty="0">
                <a:latin typeface="Calibri" charset="0"/>
              </a:rPr>
              <a:t>reparations </a:t>
            </a:r>
            <a:endParaRPr lang="en-US" dirty="0" smtClean="0">
              <a:latin typeface="Calibri" charset="0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League of Nations </a:t>
            </a:r>
            <a:r>
              <a:rPr lang="en-US" dirty="0" smtClean="0">
                <a:latin typeface="Calibri" charset="0"/>
              </a:rPr>
              <a:t>(1</a:t>
            </a:r>
            <a:r>
              <a:rPr lang="en-US" baseline="30000" dirty="0" smtClean="0">
                <a:latin typeface="Calibri" charset="0"/>
              </a:rPr>
              <a:t>st</a:t>
            </a:r>
            <a:r>
              <a:rPr lang="en-US" dirty="0" smtClean="0">
                <a:latin typeface="Calibri" charset="0"/>
              </a:rPr>
              <a:t> draft of the United Nations) </a:t>
            </a:r>
            <a:endParaRPr lang="en-US" dirty="0">
              <a:latin typeface="Calibri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US never joined </a:t>
            </a:r>
            <a:r>
              <a:rPr lang="en-US" dirty="0" smtClean="0">
                <a:latin typeface="Calibri" charset="0"/>
              </a:rPr>
              <a:t>	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didn’t </a:t>
            </a:r>
            <a:r>
              <a:rPr lang="en-US" dirty="0">
                <a:latin typeface="Calibri" charset="0"/>
              </a:rPr>
              <a:t>want to get into future </a:t>
            </a:r>
            <a:r>
              <a:rPr lang="en-US" dirty="0" smtClean="0">
                <a:latin typeface="Calibri" charset="0"/>
              </a:rPr>
              <a:t>wars</a:t>
            </a:r>
            <a:endParaRPr lang="en-US" dirty="0">
              <a:latin typeface="Calibri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7" y="4418665"/>
            <a:ext cx="1894527" cy="22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0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charset="0"/>
              </a:rPr>
              <a:t>Collapse of </a:t>
            </a:r>
            <a:r>
              <a:rPr lang="en-US" sz="4000" dirty="0" smtClean="0">
                <a:latin typeface="Calibri" charset="0"/>
              </a:rPr>
              <a:t>Empires</a:t>
            </a:r>
            <a:endParaRPr lang="en-US" sz="4000" dirty="0">
              <a:latin typeface="Calibri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781030"/>
            <a:ext cx="8690445" cy="507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9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how Nationalism…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526"/>
            <a:ext cx="8229600" cy="44704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UNITES &amp; DIVIDES</a:t>
            </a:r>
            <a:endParaRPr lang="en-US" dirty="0"/>
          </a:p>
          <a:p>
            <a:r>
              <a:rPr lang="en-US" dirty="0" smtClean="0"/>
              <a:t>The Ottoman Empire was super HUGE &amp; had many different groups of people.</a:t>
            </a:r>
          </a:p>
          <a:p>
            <a:endParaRPr lang="en-US" dirty="0"/>
          </a:p>
          <a:p>
            <a:r>
              <a:rPr lang="en-US" dirty="0" smtClean="0"/>
              <a:t>The different groups DIVIDED &amp; the empire started falling apart.</a:t>
            </a:r>
          </a:p>
          <a:p>
            <a:pPr lvl="1"/>
            <a:r>
              <a:rPr lang="en-US" dirty="0" smtClean="0"/>
              <a:t>Nickname: “Sick Man of Europe”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European countries wanted to imperialize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Balkans: “Powder Keg”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982568"/>
            <a:ext cx="8475934" cy="4143595"/>
          </a:xfrm>
        </p:spPr>
        <p:txBody>
          <a:bodyPr/>
          <a:lstStyle/>
          <a:p>
            <a:r>
              <a:rPr lang="en-US" u="sng" dirty="0" smtClean="0"/>
              <a:t>Balkans: </a:t>
            </a:r>
            <a:r>
              <a:rPr lang="en-US" dirty="0" smtClean="0"/>
              <a:t>area in the Ottoman Empire</a:t>
            </a:r>
          </a:p>
          <a:p>
            <a:r>
              <a:rPr lang="en-US" dirty="0" smtClean="0"/>
              <a:t>Serbia broke free, supported by Russia.  </a:t>
            </a:r>
          </a:p>
          <a:p>
            <a:pPr lvl="1"/>
            <a:r>
              <a:rPr lang="en-US" dirty="0" smtClean="0"/>
              <a:t>Wanted to take Bosnia, BUT Austria-Hungary controlled it. </a:t>
            </a:r>
          </a:p>
          <a:p>
            <a:pPr lvl="1"/>
            <a:r>
              <a:rPr lang="en-US" dirty="0" smtClean="0"/>
              <a:t>Serbian nationalists formed a secret group called the </a:t>
            </a:r>
            <a:r>
              <a:rPr lang="en-US" b="1" dirty="0" smtClean="0"/>
              <a:t>Black Hand</a:t>
            </a:r>
            <a:r>
              <a:rPr lang="en-US" dirty="0" smtClean="0"/>
              <a:t>, who worked to defeat Austria-Hungary.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88" y="4374269"/>
            <a:ext cx="2215941" cy="22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61" y="4266493"/>
            <a:ext cx="3213763" cy="24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Caused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Causes: “MAIN”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599"/>
            <a:ext cx="8574087" cy="446200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Militarism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All countries made their militaries BIGGER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NOW: more </a:t>
            </a:r>
            <a:r>
              <a:rPr lang="en-US" dirty="0"/>
              <a:t>likely to use </a:t>
            </a:r>
            <a:r>
              <a:rPr lang="en-US" dirty="0" smtClean="0"/>
              <a:t>violence to solve problems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Alliances</a:t>
            </a:r>
            <a:r>
              <a:rPr lang="en-US" dirty="0" smtClean="0"/>
              <a:t>: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Agree </a:t>
            </a:r>
            <a:r>
              <a:rPr lang="en-US" dirty="0"/>
              <a:t>to defend others </a:t>
            </a:r>
            <a:r>
              <a:rPr lang="en-US" dirty="0" smtClean="0"/>
              <a:t>if a fight breaks out 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Imperialism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European countries were competing for colonies (Asia, Africa…) 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Nationalism</a:t>
            </a:r>
            <a:r>
              <a:rPr lang="en-US" dirty="0"/>
              <a:t>: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Germany &amp; France: each </a:t>
            </a:r>
            <a:r>
              <a:rPr lang="en-US" dirty="0" smtClean="0"/>
              <a:t>PROUD </a:t>
            </a:r>
            <a:r>
              <a:rPr lang="en-US" dirty="0"/>
              <a:t>of own nation &amp; wanted to be stronger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Russian &amp; Balkan people shared a similar culture </a:t>
            </a:r>
            <a:r>
              <a:rPr lang="en-US" dirty="0" smtClean="0">
                <a:sym typeface="Wingdings"/>
              </a:rPr>
              <a:t> wanted to UNITE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Cause: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5" y="1865946"/>
            <a:ext cx="8301025" cy="4807404"/>
          </a:xfrm>
        </p:spPr>
        <p:txBody>
          <a:bodyPr>
            <a:normAutofit/>
          </a:bodyPr>
          <a:lstStyle/>
          <a:p>
            <a:r>
              <a:rPr lang="en-US" u="sng" dirty="0" smtClean="0"/>
              <a:t>REMEMBER: </a:t>
            </a:r>
          </a:p>
          <a:p>
            <a:pPr lvl="1"/>
            <a:r>
              <a:rPr lang="en-US" dirty="0" smtClean="0"/>
              <a:t>Austria-Hungary still controls Bosnia (country in the Balkans)</a:t>
            </a:r>
          </a:p>
          <a:p>
            <a:r>
              <a:rPr lang="en-US" b="1" dirty="0" smtClean="0"/>
              <a:t>June 28, 1914: </a:t>
            </a:r>
          </a:p>
          <a:p>
            <a:pPr lvl="1"/>
            <a:r>
              <a:rPr lang="en-US" dirty="0" smtClean="0"/>
              <a:t>Archduke Franz Ferdinand (next king of Austria) &amp; his wife visit Bosnia.</a:t>
            </a:r>
          </a:p>
          <a:p>
            <a:pPr lvl="1"/>
            <a:r>
              <a:rPr lang="en-US" dirty="0" smtClean="0"/>
              <a:t>Member of the </a:t>
            </a:r>
            <a:r>
              <a:rPr lang="en-US" b="1" dirty="0" smtClean="0"/>
              <a:t>Black Hand</a:t>
            </a:r>
            <a:r>
              <a:rPr lang="en-US" dirty="0"/>
              <a:t> </a:t>
            </a:r>
            <a:r>
              <a:rPr lang="en-US" dirty="0" smtClean="0"/>
              <a:t>shot the Archduke &amp; his wife.  They both died.</a:t>
            </a:r>
          </a:p>
          <a:p>
            <a:pPr lvl="2"/>
            <a:r>
              <a:rPr lang="en-US" dirty="0" smtClean="0"/>
              <a:t>The killer: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(20 years old)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64" y="5232751"/>
            <a:ext cx="1476485" cy="1440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56" y="5232751"/>
            <a:ext cx="1633727" cy="14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Central Powers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Austria-Hungary</a:t>
            </a:r>
          </a:p>
          <a:p>
            <a:r>
              <a:rPr lang="en-US" dirty="0" smtClean="0"/>
              <a:t>Ottoman Empire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Allies</a:t>
            </a:r>
            <a:r>
              <a:rPr lang="en-US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Britain 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Russia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Italy &amp; US join later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526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Industrialized War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94153" y="2133600"/>
            <a:ext cx="7964098" cy="3992563"/>
          </a:xfrm>
        </p:spPr>
        <p:txBody>
          <a:bodyPr/>
          <a:lstStyle/>
          <a:p>
            <a:r>
              <a:rPr lang="en-US" dirty="0" smtClean="0"/>
              <a:t>New Inventions</a:t>
            </a:r>
          </a:p>
          <a:p>
            <a:pPr lvl="1"/>
            <a:r>
              <a:rPr lang="en-US" dirty="0" smtClean="0"/>
              <a:t>Dynamite, airplanes, machine guns, tanks, poison gas</a:t>
            </a:r>
          </a:p>
          <a:p>
            <a:pPr lvl="2"/>
            <a:r>
              <a:rPr lang="en-US" dirty="0" smtClean="0"/>
              <a:t>A lot of DESTRUCTION</a:t>
            </a:r>
          </a:p>
          <a:p>
            <a:r>
              <a:rPr lang="en-US" dirty="0" smtClean="0"/>
              <a:t>Trench Warfare</a:t>
            </a:r>
          </a:p>
          <a:p>
            <a:pPr lvl="1"/>
            <a:r>
              <a:rPr lang="en-US" dirty="0" smtClean="0"/>
              <a:t>Both sides dug long tunnels</a:t>
            </a:r>
          </a:p>
          <a:p>
            <a:pPr lvl="1"/>
            <a:r>
              <a:rPr lang="en-US" dirty="0" smtClean="0"/>
              <a:t>For 4 years, no one moved forward, but many soldiers died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41" y="4899241"/>
            <a:ext cx="2561417" cy="1847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99" y="4917617"/>
            <a:ext cx="1993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8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war affect civilians?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37004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1226</TotalTime>
  <Words>490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Spectrum</vt:lpstr>
      <vt:lpstr>World War I </vt:lpstr>
      <vt:lpstr>Remember how Nationalism…</vt:lpstr>
      <vt:lpstr>Balkans: “Powder Keg”  </vt:lpstr>
      <vt:lpstr>What Exactly Caused the War?</vt:lpstr>
      <vt:lpstr>Long-Term Causes: “MAIN” </vt:lpstr>
      <vt:lpstr>Short-Term Cause: Assassination</vt:lpstr>
      <vt:lpstr>Alliances…</vt:lpstr>
      <vt:lpstr>Industrialized War </vt:lpstr>
      <vt:lpstr>How did the war affect civilians?</vt:lpstr>
      <vt:lpstr>Total War </vt:lpstr>
      <vt:lpstr>Turning Points of the War </vt:lpstr>
      <vt:lpstr>Costs of War </vt:lpstr>
      <vt:lpstr>Effects of World War I</vt:lpstr>
      <vt:lpstr>Collapse of Empires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</dc:title>
  <dc:creator>Lindsay Lyons</dc:creator>
  <cp:lastModifiedBy>Lindsay Lyons</cp:lastModifiedBy>
  <cp:revision>18</cp:revision>
  <dcterms:created xsi:type="dcterms:W3CDTF">2012-10-20T18:32:17Z</dcterms:created>
  <dcterms:modified xsi:type="dcterms:W3CDTF">2012-10-21T16:59:12Z</dcterms:modified>
</cp:coreProperties>
</file>