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3" r:id="rId5"/>
    <p:sldId id="261" r:id="rId6"/>
    <p:sldId id="262" r:id="rId7"/>
    <p:sldId id="274" r:id="rId8"/>
    <p:sldId id="266" r:id="rId9"/>
    <p:sldId id="267" r:id="rId10"/>
    <p:sldId id="263" r:id="rId11"/>
    <p:sldId id="275" r:id="rId12"/>
    <p:sldId id="264" r:id="rId13"/>
    <p:sldId id="265" r:id="rId14"/>
    <p:sldId id="276" r:id="rId15"/>
    <p:sldId id="277" r:id="rId16"/>
    <p:sldId id="278" r:id="rId17"/>
    <p:sldId id="269" r:id="rId18"/>
    <p:sldId id="271" r:id="rId19"/>
    <p:sldId id="268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10/31/12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qyBzXYZPoM" TargetMode="Externa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5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Germany’s Battle Record 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1940: </a:t>
            </a:r>
            <a:r>
              <a:rPr lang="en-US" dirty="0"/>
              <a:t>T</a:t>
            </a:r>
            <a:r>
              <a:rPr lang="en-US" dirty="0" smtClean="0">
                <a:ea typeface="+mn-ea"/>
              </a:rPr>
              <a:t>ook </a:t>
            </a:r>
            <a:r>
              <a:rPr lang="en-US" dirty="0" smtClean="0">
                <a:ea typeface="+mn-ea"/>
              </a:rPr>
              <a:t>over Paris, </a:t>
            </a:r>
            <a:r>
              <a:rPr lang="en-US" dirty="0" smtClean="0">
                <a:ea typeface="+mn-ea"/>
              </a:rPr>
              <a:t>France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Lost it 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1940: Battle of Britain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Had to take out British airplanes before invading on land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Hitler bombs city of London because he can</a:t>
            </a:r>
            <a:r>
              <a:rPr lang="fr-FR" dirty="0" smtClean="0"/>
              <a:t>’</a:t>
            </a:r>
            <a:r>
              <a:rPr lang="en-US" dirty="0" smtClean="0"/>
              <a:t>t beat Britain’s airplanes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Lasted over 1 month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Germany lost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933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 Mistakes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1941: </a:t>
            </a:r>
            <a:r>
              <a:rPr lang="en-US" dirty="0" smtClean="0"/>
              <a:t>Germany attacks </a:t>
            </a:r>
            <a:r>
              <a:rPr lang="en-US" dirty="0"/>
              <a:t>Russia – opens 2 fronts in Europe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Battle of Stalingrad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Russia is too cold! (-29 degrees!) </a:t>
            </a:r>
            <a:endParaRPr lang="en-US" dirty="0" smtClean="0"/>
          </a:p>
          <a:p>
            <a:pPr marL="365760" lvl="1" indent="0"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1941: Japan bombs Pearl Harbor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US joins war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489" y="2660159"/>
            <a:ext cx="2735407" cy="2507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776" y="4494255"/>
            <a:ext cx="2880559" cy="22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D-Day 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US" b="1" dirty="0" smtClean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Invasion of Normandy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Allies invaded France on June 6, 1944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Freed France from Germans</a:t>
            </a:r>
            <a:endParaRPr lang="en-US" dirty="0">
              <a:latin typeface="Calibri" charset="0"/>
              <a:sym typeface="Wingdings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 smtClean="0">
                <a:latin typeface="Calibri" charset="0"/>
              </a:rPr>
              <a:t>Allies then pushed into Germany 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13800"/>
            <a:ext cx="3896398" cy="241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77" y="3757332"/>
            <a:ext cx="4333697" cy="29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War Ends in Europe 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May 7, </a:t>
            </a:r>
            <a:r>
              <a:rPr lang="en-US" sz="2500" dirty="0" smtClean="0">
                <a:latin typeface="Calibri" charset="0"/>
              </a:rPr>
              <a:t>1945 – </a:t>
            </a:r>
            <a:r>
              <a:rPr lang="en-US" sz="2500" dirty="0">
                <a:latin typeface="Calibri" charset="0"/>
              </a:rPr>
              <a:t>Germans surrendered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5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Yalta Conference (Feb. 1945)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FDR, Stalin, Churchill met to divide Germany 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British, French, &amp; US would each control a zone </a:t>
            </a:r>
            <a:r>
              <a:rPr lang="en-US" sz="2200" dirty="0" smtClean="0">
                <a:latin typeface="Calibri" charset="0"/>
              </a:rPr>
              <a:t>in the West</a:t>
            </a:r>
            <a:endParaRPr lang="en-US" sz="22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alibri" charset="0"/>
              </a:rPr>
              <a:t>USSR would get a zone in the East </a:t>
            </a:r>
            <a:endParaRPr lang="en-US" sz="22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4335651"/>
            <a:ext cx="5160685" cy="2299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283" y="3781417"/>
            <a:ext cx="2755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4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Ends in the Pacific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</a:rPr>
              <a:t>August 1945 </a:t>
            </a:r>
            <a:r>
              <a:rPr lang="en-US" sz="3200" i="1" dirty="0">
                <a:latin typeface="Calibri" charset="0"/>
              </a:rPr>
              <a:t>in Pacific </a:t>
            </a:r>
            <a:r>
              <a:rPr lang="en-US" sz="3200" dirty="0">
                <a:latin typeface="Calibri" charset="0"/>
              </a:rPr>
              <a:t>– Japan surrendered </a:t>
            </a:r>
          </a:p>
          <a:p>
            <a:pPr>
              <a:lnSpc>
                <a:spcPct val="80000"/>
              </a:lnSpc>
            </a:pPr>
            <a:endParaRPr lang="en-US" sz="25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latin typeface="Calibri" charset="0"/>
              </a:rPr>
              <a:t>Atomic Bombs: </a:t>
            </a:r>
            <a:endParaRPr lang="en-US" sz="32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Japan refused to surrender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August 6, 1945: US dropped atomic bomb on Hiroshima 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Flattened 4 sq. miles of city &amp; killed 70,000 people 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Dropped another bomb on Nagasaki (killing 40,000) 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Aug. 10, 1945: emperor Hirohito surrendered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0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 Test Footage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10933" cy="4495800"/>
          </a:xfrm>
        </p:spPr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clip: </a:t>
            </a:r>
          </a:p>
          <a:p>
            <a:pPr lvl="1"/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RqyBzXYZPoM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81" y="1932171"/>
            <a:ext cx="3942467" cy="43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6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that the War is Over, Who Should </a:t>
            </a:r>
            <a:r>
              <a:rPr lang="en-US" dirty="0"/>
              <a:t>W</a:t>
            </a:r>
            <a:r>
              <a:rPr lang="en-US" dirty="0" smtClean="0"/>
              <a:t>e Blame for the Holocaust?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Nazi officers </a:t>
            </a:r>
            <a:r>
              <a:rPr lang="en-US" dirty="0" smtClean="0"/>
              <a:t>– told people to kill, but never killed anyone themselves</a:t>
            </a:r>
          </a:p>
          <a:p>
            <a:endParaRPr lang="en-US" dirty="0" smtClean="0"/>
          </a:p>
          <a:p>
            <a:r>
              <a:rPr lang="en-US" b="1" u="sng" dirty="0" smtClean="0"/>
              <a:t>Nazis soldiers </a:t>
            </a:r>
            <a:r>
              <a:rPr lang="en-US" dirty="0" smtClean="0"/>
              <a:t>– physically killed Jewish people when they were told to do so by the officers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German citizens </a:t>
            </a:r>
            <a:r>
              <a:rPr lang="en-US" dirty="0" smtClean="0"/>
              <a:t>– knew what was going on, but never tried to stop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5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Nuremburg Trials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78343" y="1600199"/>
            <a:ext cx="8487705" cy="511429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Allies wanted to punish people for war </a:t>
            </a:r>
            <a:r>
              <a:rPr lang="en-US" dirty="0" smtClean="0">
                <a:latin typeface="Calibri" charset="0"/>
              </a:rPr>
              <a:t>crimes.</a:t>
            </a:r>
          </a:p>
          <a:p>
            <a:r>
              <a:rPr lang="en-US" dirty="0" smtClean="0">
                <a:latin typeface="Calibri" charset="0"/>
              </a:rPr>
              <a:t>Hitler had committed suicide, but he wasn’t the only one responsible for the Holocaust.  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Nuremburg</a:t>
            </a:r>
            <a:r>
              <a:rPr lang="en-US" dirty="0">
                <a:latin typeface="Calibri" charset="0"/>
              </a:rPr>
              <a:t>, Germany: (1945-1946) </a:t>
            </a:r>
          </a:p>
          <a:p>
            <a:pPr lvl="1"/>
            <a:r>
              <a:rPr lang="en-US" dirty="0" smtClean="0">
                <a:latin typeface="Calibri" charset="0"/>
              </a:rPr>
              <a:t>22 </a:t>
            </a:r>
            <a:r>
              <a:rPr lang="en-US" dirty="0">
                <a:latin typeface="Calibri" charset="0"/>
              </a:rPr>
              <a:t>Nazi leaders were tried </a:t>
            </a:r>
          </a:p>
          <a:p>
            <a:pPr lvl="2"/>
            <a:r>
              <a:rPr lang="en-US" dirty="0" smtClean="0">
                <a:latin typeface="Calibri" charset="0"/>
              </a:rPr>
              <a:t>Some </a:t>
            </a:r>
            <a:r>
              <a:rPr lang="en-US" dirty="0">
                <a:latin typeface="Calibri" charset="0"/>
              </a:rPr>
              <a:t>got death penalty, </a:t>
            </a:r>
            <a:r>
              <a:rPr lang="en-US" dirty="0" smtClean="0">
                <a:latin typeface="Calibri" charset="0"/>
              </a:rPr>
              <a:t>some got prison </a:t>
            </a:r>
          </a:p>
          <a:p>
            <a:pPr marL="685800" lvl="2" indent="0">
              <a:buNone/>
            </a:pPr>
            <a:endParaRPr lang="en-US" dirty="0">
              <a:latin typeface="Calibri" charset="0"/>
            </a:endParaRPr>
          </a:p>
          <a:p>
            <a:pPr lvl="1"/>
            <a:r>
              <a:rPr lang="en-US" u="sng" dirty="0">
                <a:latin typeface="Calibri" charset="0"/>
              </a:rPr>
              <a:t>IMPORTANT </a:t>
            </a:r>
            <a:r>
              <a:rPr lang="en-US" u="sng" dirty="0" smtClean="0">
                <a:latin typeface="Calibri" charset="0"/>
              </a:rPr>
              <a:t>because: </a:t>
            </a:r>
            <a:r>
              <a:rPr lang="en-US" dirty="0" smtClean="0">
                <a:latin typeface="Calibri" charset="0"/>
              </a:rPr>
              <a:t>even if you didn’t kill people, if you gave the orders, you are still responsible.  </a:t>
            </a:r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612" y="3339849"/>
            <a:ext cx="2277607" cy="16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0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United Nations is Formed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Created in April 1945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PURPOSE: provide a place to discuss world problems &amp; develop solutions</a:t>
            </a:r>
          </a:p>
          <a:p>
            <a:pPr lvl="1"/>
            <a:r>
              <a:rPr lang="en-US" dirty="0">
                <a:latin typeface="Calibri" charset="0"/>
              </a:rPr>
              <a:t>PEACE!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0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IMPACT OF WWII: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Human Losses: </a:t>
            </a:r>
          </a:p>
          <a:p>
            <a:pPr lvl="1"/>
            <a:r>
              <a:rPr lang="en-US" dirty="0">
                <a:latin typeface="Calibri" charset="0"/>
              </a:rPr>
              <a:t>75 million died </a:t>
            </a:r>
          </a:p>
          <a:p>
            <a:pPr lvl="1"/>
            <a:r>
              <a:rPr lang="en-US" dirty="0">
                <a:latin typeface="Calibri" charset="0"/>
              </a:rPr>
              <a:t>Many were Jewish (died in concentration camps) </a:t>
            </a:r>
            <a:endParaRPr lang="en-US" dirty="0" smtClean="0">
              <a:latin typeface="Calibri" charset="0"/>
            </a:endParaRPr>
          </a:p>
          <a:p>
            <a:pPr marL="365760" lvl="1" indent="0">
              <a:buNone/>
            </a:pP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Economic Losses: </a:t>
            </a:r>
          </a:p>
          <a:p>
            <a:pPr lvl="1"/>
            <a:r>
              <a:rPr lang="en-US" dirty="0">
                <a:latin typeface="Calibri" charset="0"/>
              </a:rPr>
              <a:t>Cities were in ruins (air bombs)</a:t>
            </a:r>
          </a:p>
          <a:p>
            <a:pPr lvl="1"/>
            <a:r>
              <a:rPr lang="en-US" dirty="0">
                <a:latin typeface="Calibri" charset="0"/>
              </a:rPr>
              <a:t>Economies took a long time to recover </a:t>
            </a:r>
          </a:p>
        </p:txBody>
      </p:sp>
    </p:spTree>
    <p:extLst>
      <p:ext uri="{BB962C8B-B14F-4D97-AF65-F5344CB8AC3E}">
        <p14:creationId xmlns:p14="http://schemas.microsoft.com/office/powerpoint/2010/main" val="146610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WORLD WAR II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1939-1945</a:t>
            </a:r>
          </a:p>
        </p:txBody>
      </p:sp>
    </p:spTree>
    <p:extLst>
      <p:ext uri="{BB962C8B-B14F-4D97-AF65-F5344CB8AC3E}">
        <p14:creationId xmlns:p14="http://schemas.microsoft.com/office/powerpoint/2010/main" val="92243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Europe is Divided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EUROPE </a:t>
            </a:r>
            <a:r>
              <a:rPr lang="en-US" dirty="0" smtClean="0">
                <a:ea typeface="+mn-ea"/>
              </a:rPr>
              <a:t>= DIVIDED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Democracy in the West / Communism in the East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75" y="2695590"/>
            <a:ext cx="6169210" cy="3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7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READING IDEAS…</a:t>
            </a:r>
            <a:endParaRPr lang="en-US" dirty="0">
              <a:latin typeface="Calibri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 George Orwell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</a:t>
            </a:r>
            <a:r>
              <a:rPr lang="en-US" i="1">
                <a:latin typeface="Calibri" charset="0"/>
              </a:rPr>
              <a:t>Animal Farm </a:t>
            </a:r>
          </a:p>
          <a:p>
            <a:pPr lvl="1"/>
            <a:r>
              <a:rPr lang="en-US">
                <a:latin typeface="Calibri" charset="0"/>
              </a:rPr>
              <a:t>totalitarian government</a:t>
            </a:r>
          </a:p>
          <a:p>
            <a:pPr lvl="1"/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William Golding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</a:t>
            </a:r>
            <a:r>
              <a:rPr lang="en-US" i="1">
                <a:latin typeface="Calibri" charset="0"/>
              </a:rPr>
              <a:t>Lord of the Flies </a:t>
            </a:r>
          </a:p>
          <a:p>
            <a:pPr lvl="1"/>
            <a:r>
              <a:rPr lang="en-US">
                <a:latin typeface="Calibri" charset="0"/>
              </a:rPr>
              <a:t>human capacity for evil</a:t>
            </a:r>
          </a:p>
          <a:p>
            <a:pPr lvl="1"/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Nevil Shute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</a:t>
            </a:r>
            <a:r>
              <a:rPr lang="en-US" i="1">
                <a:latin typeface="Calibri" charset="0"/>
              </a:rPr>
              <a:t>On the Beach </a:t>
            </a:r>
          </a:p>
          <a:p>
            <a:pPr lvl="1"/>
            <a:r>
              <a:rPr lang="en-US">
                <a:latin typeface="Calibri" charset="0"/>
              </a:rPr>
              <a:t>life after nuclear war</a:t>
            </a:r>
          </a:p>
        </p:txBody>
      </p:sp>
    </p:spTree>
    <p:extLst>
      <p:ext uri="{BB962C8B-B14F-4D97-AF65-F5344CB8AC3E}">
        <p14:creationId xmlns:p14="http://schemas.microsoft.com/office/powerpoint/2010/main" val="305454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Causes of WWII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86596"/>
            <a:ext cx="8229600" cy="5171403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Calibri" charset="0"/>
              </a:rPr>
              <a:t>Military </a:t>
            </a:r>
            <a:r>
              <a:rPr lang="en-US" sz="3100" dirty="0">
                <a:latin typeface="Calibri" charset="0"/>
              </a:rPr>
              <a:t>aggression </a:t>
            </a:r>
            <a:endParaRPr lang="en-US" sz="3100" dirty="0" smtClean="0">
              <a:latin typeface="Calibri" charset="0"/>
            </a:endParaRPr>
          </a:p>
          <a:p>
            <a:pPr lvl="1"/>
            <a:r>
              <a:rPr lang="en-US" sz="2800" dirty="0" smtClean="0">
                <a:latin typeface="Calibri" charset="0"/>
              </a:rPr>
              <a:t>Italy</a:t>
            </a:r>
            <a:r>
              <a:rPr lang="en-US" sz="2800" dirty="0">
                <a:latin typeface="Calibri" charset="0"/>
              </a:rPr>
              <a:t>, Germany,  &amp; </a:t>
            </a:r>
            <a:r>
              <a:rPr lang="en-US" sz="2800" dirty="0" smtClean="0">
                <a:latin typeface="Calibri" charset="0"/>
              </a:rPr>
              <a:t>Japan taking land</a:t>
            </a:r>
          </a:p>
          <a:p>
            <a:pPr marL="365760" lvl="1" indent="0">
              <a:buNone/>
            </a:pPr>
            <a:endParaRPr lang="en-US" sz="2800" dirty="0" smtClean="0">
              <a:latin typeface="Calibri" charset="0"/>
            </a:endParaRPr>
          </a:p>
          <a:p>
            <a:r>
              <a:rPr lang="en-US" sz="3100" dirty="0" smtClean="0">
                <a:latin typeface="Calibri" charset="0"/>
              </a:rPr>
              <a:t>League </a:t>
            </a:r>
            <a:r>
              <a:rPr lang="en-US" sz="3100" dirty="0">
                <a:latin typeface="Calibri" charset="0"/>
              </a:rPr>
              <a:t>of Nations was weak </a:t>
            </a:r>
          </a:p>
          <a:p>
            <a:pPr lvl="1"/>
            <a:r>
              <a:rPr lang="en-US" sz="2800" dirty="0" smtClean="0">
                <a:latin typeface="Calibri" charset="0"/>
              </a:rPr>
              <a:t>No </a:t>
            </a:r>
            <a:r>
              <a:rPr lang="en-US" sz="2800" dirty="0">
                <a:latin typeface="Calibri" charset="0"/>
              </a:rPr>
              <a:t>military to enforce rules </a:t>
            </a:r>
            <a:endParaRPr lang="en-US" sz="2800" dirty="0" smtClean="0">
              <a:latin typeface="Calibri" charset="0"/>
            </a:endParaRPr>
          </a:p>
          <a:p>
            <a:pPr marL="365760" lvl="1" indent="0">
              <a:buNone/>
            </a:pPr>
            <a:endParaRPr lang="en-US" sz="2800" dirty="0" smtClean="0">
              <a:latin typeface="Calibri" charset="0"/>
            </a:endParaRPr>
          </a:p>
          <a:p>
            <a:r>
              <a:rPr lang="en-US" sz="3100" b="1" dirty="0" smtClean="0">
                <a:latin typeface="Calibri" charset="0"/>
              </a:rPr>
              <a:t>Appeasement</a:t>
            </a:r>
            <a:r>
              <a:rPr lang="en-US" sz="3100" dirty="0" smtClean="0">
                <a:latin typeface="Calibri" charset="0"/>
              </a:rPr>
              <a:t> by the Allies </a:t>
            </a:r>
          </a:p>
          <a:p>
            <a:pPr lvl="1"/>
            <a:r>
              <a:rPr lang="en-US" sz="2800" dirty="0" smtClean="0">
                <a:latin typeface="Calibri" charset="0"/>
              </a:rPr>
              <a:t>Munich </a:t>
            </a:r>
            <a:r>
              <a:rPr lang="en-US" sz="2800" dirty="0">
                <a:latin typeface="Calibri" charset="0"/>
              </a:rPr>
              <a:t>Conference (1938</a:t>
            </a:r>
            <a:r>
              <a:rPr lang="en-US" sz="2800" dirty="0" smtClean="0">
                <a:latin typeface="Calibri" charset="0"/>
              </a:rPr>
              <a:t>)</a:t>
            </a:r>
          </a:p>
          <a:p>
            <a:pPr lvl="2"/>
            <a:r>
              <a:rPr lang="en-US" sz="2500" dirty="0" smtClean="0">
                <a:latin typeface="Calibri" charset="0"/>
              </a:rPr>
              <a:t>Hitler could keep what land he had already taken </a:t>
            </a:r>
          </a:p>
          <a:p>
            <a:pPr lvl="2"/>
            <a:r>
              <a:rPr lang="en-US" sz="2500" dirty="0" smtClean="0">
                <a:latin typeface="Calibri" charset="0"/>
              </a:rPr>
              <a:t>Had to promise not to take any more</a:t>
            </a:r>
            <a:endParaRPr lang="en-US" sz="3100" dirty="0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12" y="3075773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started with the mountains…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Sudetenland (edge of Czechoslovakia)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75" y="2320723"/>
            <a:ext cx="5013463" cy="43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Did Hitler keep his promise?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1" dirty="0" smtClean="0">
                <a:latin typeface="Calibri" charset="0"/>
              </a:rPr>
              <a:t>1939: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charset="0"/>
              </a:rPr>
              <a:t>Hitler takes the rest of Czechoslovakia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charset="0"/>
              </a:rPr>
              <a:t>Then quickly invades Poland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700" dirty="0" smtClean="0">
                <a:latin typeface="Calibri" charset="0"/>
              </a:rPr>
              <a:t>Blitzkrieg – “lightning war”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charset="0"/>
              </a:rPr>
              <a:t>Quick &amp; forceful attack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52" y="3565491"/>
            <a:ext cx="3948335" cy="30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8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1939: World </a:t>
            </a:r>
            <a:r>
              <a:rPr lang="en-US" dirty="0">
                <a:latin typeface="Calibri" charset="0"/>
              </a:rPr>
              <a:t>War II Starts!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Japan </a:t>
            </a:r>
          </a:p>
          <a:p>
            <a:r>
              <a:rPr lang="en-US" dirty="0" smtClean="0">
                <a:latin typeface="Calibri" charset="0"/>
              </a:rPr>
              <a:t>Italy</a:t>
            </a:r>
          </a:p>
          <a:p>
            <a:r>
              <a:rPr lang="en-US" dirty="0" smtClean="0">
                <a:latin typeface="Calibri" charset="0"/>
              </a:rPr>
              <a:t>Germany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Britain</a:t>
            </a:r>
          </a:p>
          <a:p>
            <a:r>
              <a:rPr lang="en-US" dirty="0" smtClean="0"/>
              <a:t>France</a:t>
            </a:r>
          </a:p>
          <a:p>
            <a:endParaRPr lang="en-US" dirty="0"/>
          </a:p>
          <a:p>
            <a:r>
              <a:rPr lang="en-US" dirty="0" smtClean="0"/>
              <a:t>Later (1941): 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USSR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AXIS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4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Areas of Fighting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</a:p>
          <a:p>
            <a:r>
              <a:rPr lang="en-US" dirty="0" smtClean="0"/>
              <a:t>Italy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Japan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Europe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Pacific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6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What was World War II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7" y="1600200"/>
            <a:ext cx="8478043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 charset="0"/>
              </a:rPr>
              <a:t>More technology </a:t>
            </a:r>
            <a:r>
              <a:rPr lang="en-US" sz="2400" dirty="0">
                <a:latin typeface="Calibri" charset="0"/>
              </a:rPr>
              <a:t>= more destruction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Atomic bomb </a:t>
            </a:r>
            <a:endParaRPr lang="en-US" sz="2000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Total war – both sides targeted cities to bomb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Germany bombed city of London </a:t>
            </a:r>
            <a:endParaRPr lang="en-US" sz="2000" dirty="0">
              <a:latin typeface="Calibri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charset="0"/>
              </a:rPr>
              <a:t>Governments took more power </a:t>
            </a:r>
            <a:endParaRPr lang="en-US" sz="24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Controlled economy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Limited </a:t>
            </a:r>
            <a:r>
              <a:rPr lang="en-US" sz="2000" dirty="0">
                <a:latin typeface="Calibri" charset="0"/>
              </a:rPr>
              <a:t>rights of people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 charset="0"/>
              </a:rPr>
              <a:t>In </a:t>
            </a:r>
            <a:r>
              <a:rPr lang="en-US" sz="1800" dirty="0" smtClean="0">
                <a:latin typeface="Calibri" charset="0"/>
              </a:rPr>
              <a:t>US: Japanese -Americans </a:t>
            </a:r>
            <a:r>
              <a:rPr lang="en-US" sz="1800" dirty="0">
                <a:latin typeface="Calibri" charset="0"/>
              </a:rPr>
              <a:t>were forced into internment camps </a:t>
            </a:r>
          </a:p>
          <a:p>
            <a:pPr marL="685800" lvl="2" indent="0">
              <a:lnSpc>
                <a:spcPct val="80000"/>
              </a:lnSpc>
              <a:buNone/>
            </a:pPr>
            <a:endParaRPr lang="en-US" sz="24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Women </a:t>
            </a:r>
            <a:r>
              <a:rPr lang="en-US" sz="2400" dirty="0" smtClean="0">
                <a:latin typeface="Calibri" charset="0"/>
              </a:rPr>
              <a:t>worked in factories &amp; in army!</a:t>
            </a:r>
            <a:endParaRPr lang="en-US" sz="24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60" y="2383122"/>
            <a:ext cx="2602966" cy="20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Holocaust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531352" cy="50621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Hitler </a:t>
            </a:r>
            <a:r>
              <a:rPr lang="en-US" sz="2200" dirty="0" smtClean="0">
                <a:latin typeface="Calibri" charset="0"/>
              </a:rPr>
              <a:t>thought Germans were the best race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Genocide: attempt to destroy an entire ethnic/religious group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Jews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Russians, </a:t>
            </a:r>
            <a:r>
              <a:rPr lang="en-US" sz="2000" dirty="0">
                <a:latin typeface="Calibri" charset="0"/>
              </a:rPr>
              <a:t>Gypsies, mentally/physically </a:t>
            </a:r>
            <a:r>
              <a:rPr lang="en-US" sz="2000" dirty="0" smtClean="0">
                <a:latin typeface="Calibri" charset="0"/>
              </a:rPr>
              <a:t>disabled, gays </a:t>
            </a:r>
            <a:endParaRPr lang="en-US" sz="2000" dirty="0">
              <a:latin typeface="Calibri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20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200" dirty="0" err="1" smtClean="0">
                <a:latin typeface="Calibri" charset="0"/>
              </a:rPr>
              <a:t>Kristallnacht</a:t>
            </a:r>
            <a:r>
              <a:rPr lang="en-US" sz="2200" dirty="0" smtClean="0">
                <a:latin typeface="Calibri" charset="0"/>
              </a:rPr>
              <a:t>: organized violence against Jews (start of the Holocaust)</a:t>
            </a:r>
            <a:r>
              <a:rPr lang="en-US" sz="2200" dirty="0">
                <a:latin typeface="Calibri" charset="0"/>
              </a:rPr>
              <a:t>	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charset="0"/>
              </a:rPr>
              <a:t>1,000s of Jewish synagogues, businesses, </a:t>
            </a:r>
            <a:r>
              <a:rPr lang="en-US" sz="2000" dirty="0" smtClean="0">
                <a:latin typeface="Calibri" charset="0"/>
              </a:rPr>
              <a:t>homes</a:t>
            </a:r>
            <a:r>
              <a:rPr lang="en-US" sz="2000" dirty="0">
                <a:latin typeface="Calibri" charset="0"/>
              </a:rPr>
              <a:t>, schools = destroyed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Concentration camps</a:t>
            </a:r>
            <a:endParaRPr lang="en-US" sz="2000" dirty="0">
              <a:latin typeface="Calibri" charset="0"/>
            </a:endParaRPr>
          </a:p>
          <a:p>
            <a:pPr lvl="2">
              <a:lnSpc>
                <a:spcPct val="80000"/>
              </a:lnSpc>
            </a:pPr>
            <a:r>
              <a:rPr lang="en-US" sz="1700" dirty="0" smtClean="0">
                <a:latin typeface="Calibri" charset="0"/>
              </a:rPr>
              <a:t>Auschwit</a:t>
            </a:r>
            <a:r>
              <a:rPr lang="en-US" sz="1700" dirty="0">
                <a:latin typeface="Calibri" charset="0"/>
              </a:rPr>
              <a:t>z</a:t>
            </a:r>
            <a:r>
              <a:rPr lang="en-US" sz="1700" dirty="0" smtClean="0">
                <a:latin typeface="Calibri" charset="0"/>
              </a:rPr>
              <a:t>: </a:t>
            </a:r>
            <a:r>
              <a:rPr lang="en-US" sz="1700" dirty="0">
                <a:latin typeface="Calibri" charset="0"/>
              </a:rPr>
              <a:t>Jews starved, shot, gassed to death </a:t>
            </a:r>
          </a:p>
          <a:p>
            <a:pPr lvl="2">
              <a:lnSpc>
                <a:spcPct val="80000"/>
              </a:lnSpc>
            </a:pPr>
            <a:r>
              <a:rPr lang="en-US" sz="1700" dirty="0" smtClean="0">
                <a:latin typeface="Calibri" charset="0"/>
              </a:rPr>
              <a:t>Over </a:t>
            </a:r>
            <a:r>
              <a:rPr lang="en-US" sz="1700" dirty="0">
                <a:latin typeface="Calibri" charset="0"/>
              </a:rPr>
              <a:t>6million died in the Holocaust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473" y="4367731"/>
            <a:ext cx="2294575" cy="22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4436</TotalTime>
  <Words>669</Words>
  <Application>Microsoft Macintosh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World War II</vt:lpstr>
      <vt:lpstr>WORLD WAR II </vt:lpstr>
      <vt:lpstr>Causes of WWII </vt:lpstr>
      <vt:lpstr>Just started with the mountains…</vt:lpstr>
      <vt:lpstr>Did Hitler keep his promise?</vt:lpstr>
      <vt:lpstr>1939: World War II Starts!</vt:lpstr>
      <vt:lpstr>2 Areas of Fighting </vt:lpstr>
      <vt:lpstr>What was World War II like?</vt:lpstr>
      <vt:lpstr>The Holocaust </vt:lpstr>
      <vt:lpstr>Germany’s Battle Record </vt:lpstr>
      <vt:lpstr>Axis Mistakes </vt:lpstr>
      <vt:lpstr>D-Day  </vt:lpstr>
      <vt:lpstr>War Ends in Europe </vt:lpstr>
      <vt:lpstr>War Ends in the Pacific </vt:lpstr>
      <vt:lpstr>Atomic Bomb Test Footage</vt:lpstr>
      <vt:lpstr>Now that the War is Over, Who Should We Blame for the Holocaust?</vt:lpstr>
      <vt:lpstr>Nuremburg Trials </vt:lpstr>
      <vt:lpstr>United Nations is Formed</vt:lpstr>
      <vt:lpstr>IMPACT OF WWII: </vt:lpstr>
      <vt:lpstr>Europe is Divided </vt:lpstr>
      <vt:lpstr>READING IDEAS…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Lindsay Lyons</dc:creator>
  <cp:lastModifiedBy>Lindsay Lyons</cp:lastModifiedBy>
  <cp:revision>17</cp:revision>
  <dcterms:created xsi:type="dcterms:W3CDTF">2012-10-31T13:30:49Z</dcterms:created>
  <dcterms:modified xsi:type="dcterms:W3CDTF">2012-11-03T15:27:46Z</dcterms:modified>
</cp:coreProperties>
</file>