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73" r:id="rId5"/>
    <p:sldId id="260" r:id="rId6"/>
    <p:sldId id="261" r:id="rId7"/>
    <p:sldId id="262" r:id="rId8"/>
    <p:sldId id="276" r:id="rId9"/>
    <p:sldId id="274" r:id="rId10"/>
    <p:sldId id="263" r:id="rId11"/>
    <p:sldId id="264" r:id="rId12"/>
    <p:sldId id="265" r:id="rId13"/>
    <p:sldId id="277" r:id="rId14"/>
    <p:sldId id="266" r:id="rId15"/>
    <p:sldId id="267" r:id="rId16"/>
    <p:sldId id="268" r:id="rId17"/>
    <p:sldId id="270" r:id="rId18"/>
    <p:sldId id="271" r:id="rId19"/>
    <p:sldId id="278" r:id="rId20"/>
    <p:sldId id="272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9" d="100"/>
          <a:sy n="49" d="100"/>
        </p:scale>
        <p:origin x="-96" y="-1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0AA50-0001-224D-8A1C-5BE546DDDA98}" type="datetimeFigureOut">
              <a:rPr lang="en-US" smtClean="0"/>
              <a:t>11/7/12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44800-AA36-FE49-B835-87653C47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66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44800-AA36-FE49-B835-87653C47D4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60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FE70-959B-C343-8D5D-70DE2453C59E}" type="datetimeFigureOut">
              <a:rPr lang="en-US" smtClean="0"/>
              <a:t>11/7/12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4D63-FCD8-CA48-961B-E190251D2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1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FE70-959B-C343-8D5D-70DE2453C59E}" type="datetimeFigureOut">
              <a:rPr lang="en-US" smtClean="0"/>
              <a:t>11/7/12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4D63-FCD8-CA48-961B-E190251D2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6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FE70-959B-C343-8D5D-70DE2453C59E}" type="datetimeFigureOut">
              <a:rPr lang="en-US" smtClean="0"/>
              <a:t>11/7/12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4D63-FCD8-CA48-961B-E190251D2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3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FE70-959B-C343-8D5D-70DE2453C59E}" type="datetimeFigureOut">
              <a:rPr lang="en-US" smtClean="0"/>
              <a:t>11/7/12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4D63-FCD8-CA48-961B-E190251D2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19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FE70-959B-C343-8D5D-70DE2453C59E}" type="datetimeFigureOut">
              <a:rPr lang="en-US" smtClean="0"/>
              <a:t>11/7/12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4D63-FCD8-CA48-961B-E190251D2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40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FE70-959B-C343-8D5D-70DE2453C59E}" type="datetimeFigureOut">
              <a:rPr lang="en-US" smtClean="0"/>
              <a:t>11/7/12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4D63-FCD8-CA48-961B-E190251D2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4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FE70-959B-C343-8D5D-70DE2453C59E}" type="datetimeFigureOut">
              <a:rPr lang="en-US" smtClean="0"/>
              <a:t>11/7/12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4D63-FCD8-CA48-961B-E190251D2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65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FE70-959B-C343-8D5D-70DE2453C59E}" type="datetimeFigureOut">
              <a:rPr lang="en-US" smtClean="0"/>
              <a:t>11/7/12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4D63-FCD8-CA48-961B-E190251D2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0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FE70-959B-C343-8D5D-70DE2453C59E}" type="datetimeFigureOut">
              <a:rPr lang="en-US" smtClean="0"/>
              <a:t>11/7/12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4D63-FCD8-CA48-961B-E190251D2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6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FE70-959B-C343-8D5D-70DE2453C59E}" type="datetimeFigureOut">
              <a:rPr lang="en-US" smtClean="0"/>
              <a:t>11/7/12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4D63-FCD8-CA48-961B-E190251D2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2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FE70-959B-C343-8D5D-70DE2453C59E}" type="datetimeFigureOut">
              <a:rPr lang="en-US" smtClean="0"/>
              <a:t>11/7/12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4D63-FCD8-CA48-961B-E190251D2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03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FFE70-959B-C343-8D5D-70DE2453C59E}" type="datetimeFigureOut">
              <a:rPr lang="en-US" smtClean="0"/>
              <a:t>11/7/12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64D63-FCD8-CA48-961B-E190251D2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4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NJz9gB1mT_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VmkySNDX4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Ocm8QdNR_d8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Russian Revolution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Week </a:t>
            </a:r>
            <a:r>
              <a:rPr lang="en-US" dirty="0" smtClean="0">
                <a:latin typeface="Calibri" charset="0"/>
              </a:rPr>
              <a:t>1-6</a:t>
            </a:r>
            <a:endParaRPr lang="en-US" dirty="0"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Global 3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Ms. Lyons</a:t>
            </a:r>
          </a:p>
        </p:txBody>
      </p:sp>
    </p:spTree>
    <p:extLst>
      <p:ext uri="{BB962C8B-B14F-4D97-AF65-F5344CB8AC3E}">
        <p14:creationId xmlns:p14="http://schemas.microsoft.com/office/powerpoint/2010/main" val="3431806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</a:rPr>
              <a:t>Who was leading the revolution?</a:t>
            </a:r>
            <a:endParaRPr lang="en-US" dirty="0">
              <a:latin typeface="Calibri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36612" y="1600200"/>
            <a:ext cx="8614218" cy="511628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</a:rPr>
              <a:t>T</a:t>
            </a:r>
            <a:r>
              <a:rPr lang="en-US" dirty="0" smtClean="0">
                <a:latin typeface="Calibri" charset="0"/>
              </a:rPr>
              <a:t>he Bolsheviks </a:t>
            </a:r>
          </a:p>
          <a:p>
            <a:pPr lvl="1"/>
            <a:r>
              <a:rPr lang="en-US" dirty="0">
                <a:latin typeface="Calibri" charset="0"/>
              </a:rPr>
              <a:t>B</a:t>
            </a:r>
            <a:r>
              <a:rPr lang="en-US" dirty="0" smtClean="0">
                <a:latin typeface="Calibri" charset="0"/>
              </a:rPr>
              <a:t>elieved in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communism (Karl Marx)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000000"/>
              </a:solidFill>
              <a:latin typeface="Calibri" charset="0"/>
            </a:endParaRP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  <a:latin typeface="Calibri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Wanted to: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give peasants land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charset="0"/>
              </a:rPr>
              <a:t>g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ive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workers control of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factories.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charset="0"/>
              </a:rPr>
              <a:t>k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eep the harsh rules &amp; secret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police force. </a:t>
            </a:r>
          </a:p>
          <a:p>
            <a:pPr marL="0" indent="0">
              <a:buNone/>
            </a:pPr>
            <a:endParaRPr lang="en-US" dirty="0"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279" y="2861006"/>
            <a:ext cx="2894551" cy="212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45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The first Bolshevik leader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 charset="0"/>
              </a:rPr>
              <a:t>Vladimir Lenin</a:t>
            </a:r>
          </a:p>
          <a:p>
            <a:r>
              <a:rPr lang="en-US" dirty="0">
                <a:solidFill>
                  <a:srgbClr val="000000"/>
                </a:solidFill>
                <a:latin typeface="Calibri" charset="0"/>
              </a:rPr>
              <a:t>Lenin</a:t>
            </a:r>
            <a:r>
              <a:rPr lang="ja-JP" altLang="en-US" dirty="0">
                <a:solidFill>
                  <a:srgbClr val="000000"/>
                </a:solidFill>
                <a:latin typeface="Calibri" charset="0"/>
              </a:rPr>
              <a:t>’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s slogan: </a:t>
            </a:r>
            <a:r>
              <a:rPr lang="ja-JP" altLang="en-US" dirty="0">
                <a:solidFill>
                  <a:srgbClr val="000000"/>
                </a:solidFill>
                <a:latin typeface="Calibri" charset="0"/>
              </a:rPr>
              <a:t>“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Peace, Land, and Bread</a:t>
            </a:r>
            <a:r>
              <a:rPr lang="ja-JP" altLang="en-US" dirty="0">
                <a:solidFill>
                  <a:srgbClr val="000000"/>
                </a:solidFill>
                <a:latin typeface="Calibri" charset="0"/>
              </a:rPr>
              <a:t>”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Lenin pulled Russia out of </a:t>
            </a:r>
            <a:r>
              <a:rPr lang="en-US" dirty="0" smtClean="0">
                <a:latin typeface="Calibri" charset="0"/>
              </a:rPr>
              <a:t>WWI</a:t>
            </a:r>
          </a:p>
          <a:p>
            <a:pPr lvl="1"/>
            <a:r>
              <a:rPr lang="en-US" dirty="0" smtClean="0">
                <a:latin typeface="Calibri" charset="0"/>
              </a:rPr>
              <a:t>Treaty of Brest-</a:t>
            </a:r>
            <a:r>
              <a:rPr lang="en-US" dirty="0" err="1" smtClean="0">
                <a:latin typeface="Calibri" charset="0"/>
              </a:rPr>
              <a:t>Litvosk</a:t>
            </a:r>
            <a:endParaRPr lang="en-US" dirty="0"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812" y="3151696"/>
            <a:ext cx="2642214" cy="347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24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Russia</a:t>
            </a:r>
            <a:r>
              <a:rPr lang="ja-JP" altLang="en-US" dirty="0">
                <a:latin typeface="Calibri" charset="0"/>
              </a:rPr>
              <a:t>’</a:t>
            </a:r>
            <a:r>
              <a:rPr lang="en-US" dirty="0">
                <a:latin typeface="Calibri" charset="0"/>
              </a:rPr>
              <a:t>s Civil War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591264"/>
            <a:ext cx="8229600" cy="506401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</a:rPr>
              <a:t>Lenin’s Red Army vs. loyalist </a:t>
            </a:r>
            <a:r>
              <a:rPr lang="ja-JP" altLang="en-US" dirty="0" smtClean="0">
                <a:latin typeface="Calibri" charset="0"/>
              </a:rPr>
              <a:t>“</a:t>
            </a:r>
            <a:r>
              <a:rPr lang="en-US" dirty="0" smtClean="0">
                <a:latin typeface="Calibri" charset="0"/>
              </a:rPr>
              <a:t>Whites</a:t>
            </a:r>
            <a:r>
              <a:rPr lang="ja-JP" altLang="en-US" dirty="0" smtClean="0">
                <a:latin typeface="Calibri" charset="0"/>
              </a:rPr>
              <a:t>”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</a:rPr>
              <a:t>Red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army killed czar Nicholas II &amp;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the rest of the Romanov family.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00"/>
              </a:solidFill>
              <a:latin typeface="Calibri" charset="0"/>
            </a:endParaRP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  <a:latin typeface="Calibri" charset="0"/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000000"/>
              </a:solidFill>
              <a:latin typeface="Calibri" charset="0"/>
            </a:endParaRP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  <a:latin typeface="Calibri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charset="0"/>
              </a:rPr>
              <a:t>Britain, France, &amp; US tried to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help Czar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Nicholas II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but the Red Army defeated them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64654" y="2852786"/>
            <a:ext cx="1993453" cy="2087920"/>
            <a:chOff x="5278692" y="4770080"/>
            <a:chExt cx="1993453" cy="208792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76510" y="4986605"/>
              <a:ext cx="1130778" cy="1869849"/>
            </a:xfrm>
            <a:prstGeom prst="rect">
              <a:avLst/>
            </a:prstGeom>
          </p:spPr>
        </p:pic>
        <p:sp>
          <p:nvSpPr>
            <p:cNvPr id="3" name="&quot;No&quot; Symbol 2"/>
            <p:cNvSpPr/>
            <p:nvPr/>
          </p:nvSpPr>
          <p:spPr>
            <a:xfrm>
              <a:off x="5278692" y="4770080"/>
              <a:ext cx="1993453" cy="2087920"/>
            </a:xfrm>
            <a:prstGeom prst="noSmoking">
              <a:avLst>
                <a:gd name="adj" fmla="val 2745"/>
              </a:avLst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625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Anastasia’s Version of 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NJz9gB1mT_4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3042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Russia becomes the U.S.S.R. </a:t>
            </a:r>
            <a:endParaRPr lang="en-US" dirty="0">
              <a:latin typeface="Calibri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508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</a:rPr>
              <a:t>Union of Soviet Socialist Republics</a:t>
            </a:r>
          </a:p>
          <a:p>
            <a:pPr marL="0" indent="0">
              <a:buNone/>
            </a:pPr>
            <a:endParaRPr lang="en-US" dirty="0" smtClean="0">
              <a:latin typeface="Calibri" charset="0"/>
            </a:endParaRPr>
          </a:p>
          <a:p>
            <a:pPr marL="0" indent="0">
              <a:buNone/>
            </a:pPr>
            <a:endParaRPr lang="en-US" dirty="0">
              <a:latin typeface="Calibri" charset="0"/>
            </a:endParaRPr>
          </a:p>
          <a:p>
            <a:pPr marL="0" indent="0">
              <a:buNone/>
            </a:pPr>
            <a:endParaRPr lang="en-US" dirty="0" smtClean="0">
              <a:latin typeface="Calibri" charset="0"/>
            </a:endParaRPr>
          </a:p>
          <a:p>
            <a:pPr marL="0" indent="0">
              <a:buNone/>
            </a:pPr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Lenin’s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New Economic Policy: </a:t>
            </a:r>
            <a:r>
              <a:rPr lang="en-US" dirty="0" smtClean="0">
                <a:latin typeface="Calibri" charset="0"/>
              </a:rPr>
              <a:t>(1921)</a:t>
            </a:r>
          </a:p>
          <a:p>
            <a:pPr lvl="1"/>
            <a:r>
              <a:rPr lang="en-US" dirty="0" smtClean="0">
                <a:latin typeface="Calibri" charset="0"/>
              </a:rPr>
              <a:t>A little capitalism mixed with communism</a:t>
            </a:r>
          </a:p>
          <a:p>
            <a:pPr lvl="2"/>
            <a:r>
              <a:rPr lang="en-US" dirty="0" smtClean="0">
                <a:latin typeface="Calibri" charset="0"/>
              </a:rPr>
              <a:t>SOCIALISM!  </a:t>
            </a:r>
          </a:p>
          <a:p>
            <a:pPr lvl="1"/>
            <a:r>
              <a:rPr lang="en-US" dirty="0" smtClean="0">
                <a:latin typeface="Calibri" charset="0"/>
              </a:rPr>
              <a:t>Helped economy grow</a:t>
            </a:r>
            <a:endParaRPr lang="en-US" dirty="0"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531" y="2491800"/>
            <a:ext cx="3216932" cy="160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08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Lenin Dies!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 charset="0"/>
              </a:rPr>
              <a:t>Joseph Stalin came to power in 1924.</a:t>
            </a:r>
          </a:p>
          <a:p>
            <a:r>
              <a:rPr lang="en-US" dirty="0">
                <a:solidFill>
                  <a:srgbClr val="000000"/>
                </a:solidFill>
                <a:latin typeface="Calibri" charset="0"/>
              </a:rPr>
              <a:t>He used terror &amp; brutality to rule.</a:t>
            </a:r>
          </a:p>
          <a:p>
            <a:r>
              <a:rPr lang="en-US" dirty="0">
                <a:solidFill>
                  <a:srgbClr val="000000"/>
                </a:solidFill>
                <a:latin typeface="Calibri" charset="0"/>
              </a:rPr>
              <a:t>He was a totalitarian </a:t>
            </a:r>
            <a:r>
              <a:rPr lang="en-US" dirty="0" smtClean="0">
                <a:latin typeface="Calibri" charset="0"/>
              </a:rPr>
              <a:t>ruler.</a:t>
            </a:r>
            <a:endParaRPr lang="en-US" dirty="0"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581" y="3724731"/>
            <a:ext cx="4363099" cy="293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10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Stalin Makes Some Changes</a:t>
            </a:r>
            <a:endParaRPr lang="en-US" dirty="0">
              <a:latin typeface="Calibri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978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The Great Purge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Stalin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killed/imprisoned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1,000’s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of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people for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plotting against him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.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00"/>
              </a:solidFill>
              <a:latin typeface="Calibri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Command Economy</a:t>
            </a:r>
          </a:p>
          <a:p>
            <a:pPr lvl="1"/>
            <a:r>
              <a:rPr lang="en-US" dirty="0" smtClean="0">
                <a:latin typeface="Calibri" charset="0"/>
              </a:rPr>
              <a:t>Government controlled all parts of the economy. </a:t>
            </a:r>
          </a:p>
          <a:p>
            <a:pPr marL="457200" lvl="1" indent="0">
              <a:buNone/>
            </a:pPr>
            <a:r>
              <a:rPr lang="en-US" dirty="0" smtClean="0">
                <a:latin typeface="Calibri" charset="0"/>
              </a:rPr>
              <a:t> 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Propaganda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to make it all look great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00"/>
              </a:solidFill>
              <a:latin typeface="Calibri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Censorship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of stuff that makes him look bad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439" y="4253019"/>
            <a:ext cx="1694442" cy="249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87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“Five</a:t>
            </a:r>
            <a:r>
              <a:rPr lang="en-US" dirty="0">
                <a:latin typeface="Calibri" charset="0"/>
              </a:rPr>
              <a:t>-year </a:t>
            </a:r>
            <a:r>
              <a:rPr lang="en-US" dirty="0" smtClean="0">
                <a:latin typeface="Calibri" charset="0"/>
              </a:rPr>
              <a:t>plans”</a:t>
            </a:r>
            <a:endParaRPr lang="en-US" dirty="0">
              <a:latin typeface="Calibri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618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charset="0"/>
              </a:rPr>
              <a:t>More industrialization! </a:t>
            </a:r>
          </a:p>
          <a:p>
            <a:pPr lvl="1"/>
            <a:r>
              <a:rPr lang="en-US" dirty="0" smtClean="0">
                <a:latin typeface="Calibri" charset="0"/>
              </a:rPr>
              <a:t>Better factories</a:t>
            </a:r>
          </a:p>
          <a:p>
            <a:pPr lvl="1"/>
            <a:r>
              <a:rPr lang="en-US" dirty="0">
                <a:latin typeface="Calibri" charset="0"/>
              </a:rPr>
              <a:t>G</a:t>
            </a:r>
            <a:r>
              <a:rPr lang="en-US" dirty="0" smtClean="0">
                <a:latin typeface="Calibri" charset="0"/>
              </a:rPr>
              <a:t>row </a:t>
            </a:r>
            <a:r>
              <a:rPr lang="en-US" dirty="0">
                <a:latin typeface="Calibri" charset="0"/>
              </a:rPr>
              <a:t>more </a:t>
            </a:r>
            <a:r>
              <a:rPr lang="en-US" dirty="0" smtClean="0">
                <a:latin typeface="Calibri" charset="0"/>
              </a:rPr>
              <a:t>crops with machines</a:t>
            </a:r>
          </a:p>
          <a:p>
            <a:pPr marL="0" indent="0">
              <a:buNone/>
            </a:pPr>
            <a:endParaRPr lang="en-US" dirty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Effects: </a:t>
            </a:r>
          </a:p>
          <a:p>
            <a:pPr lvl="1"/>
            <a:r>
              <a:rPr lang="en-US" dirty="0" smtClean="0">
                <a:latin typeface="Calibri" charset="0"/>
              </a:rPr>
              <a:t>Less consumer goods</a:t>
            </a:r>
          </a:p>
          <a:p>
            <a:pPr lvl="1"/>
            <a:r>
              <a:rPr lang="en-US" dirty="0">
                <a:latin typeface="Calibri" charset="0"/>
              </a:rPr>
              <a:t>L</a:t>
            </a:r>
            <a:r>
              <a:rPr lang="en-US" dirty="0" smtClean="0">
                <a:latin typeface="Calibri" charset="0"/>
              </a:rPr>
              <a:t>ow </a:t>
            </a:r>
            <a:r>
              <a:rPr lang="en-US" dirty="0">
                <a:latin typeface="Calibri" charset="0"/>
              </a:rPr>
              <a:t>quality goods </a:t>
            </a:r>
          </a:p>
          <a:p>
            <a:pPr lvl="1"/>
            <a:r>
              <a:rPr lang="en-US" dirty="0" smtClean="0">
                <a:latin typeface="Calibri" charset="0"/>
              </a:rPr>
              <a:t>Poverty for peasants</a:t>
            </a:r>
            <a:endParaRPr lang="en-US" dirty="0"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772" y="3280081"/>
            <a:ext cx="4385524" cy="334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71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Collectivization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811970"/>
            <a:ext cx="8229600" cy="505508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</a:rPr>
              <a:t>Government took all peasants’ land &amp; forced them to live together on “collectives.”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Some peasants refused to grow crops.</a:t>
            </a:r>
          </a:p>
          <a:p>
            <a:pPr lvl="1"/>
            <a:r>
              <a:rPr lang="en-US" dirty="0" smtClean="0">
                <a:latin typeface="Calibri" charset="0"/>
              </a:rPr>
              <a:t>If you didn’t meet the quota, you didn’t get to eat. </a:t>
            </a:r>
          </a:p>
          <a:p>
            <a:endParaRPr lang="en-US" b="1" dirty="0" smtClean="0">
              <a:solidFill>
                <a:srgbClr val="FF0000"/>
              </a:solidFill>
              <a:latin typeface="Calibri" charset="0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Calibri" charset="0"/>
              </a:rPr>
              <a:t>Mass starvation:</a:t>
            </a:r>
            <a:endParaRPr lang="en-US" dirty="0" smtClean="0">
              <a:solidFill>
                <a:srgbClr val="000000"/>
              </a:solidFill>
              <a:latin typeface="Calibri" charset="0"/>
            </a:endParaRPr>
          </a:p>
          <a:p>
            <a:pPr lvl="1"/>
            <a:r>
              <a:rPr lang="en-US" dirty="0" smtClean="0">
                <a:latin typeface="Calibri" charset="0"/>
              </a:rPr>
              <a:t>In </a:t>
            </a:r>
            <a:r>
              <a:rPr lang="en-US" dirty="0">
                <a:latin typeface="Calibri" charset="0"/>
              </a:rPr>
              <a:t>Ukraine, over 5 million people died!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458" y="71171"/>
            <a:ext cx="2447999" cy="174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14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“If” by Rudyard Kipling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998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If you </a:t>
            </a:r>
            <a:r>
              <a:rPr lang="en-US" dirty="0"/>
              <a:t>can </a:t>
            </a:r>
            <a:r>
              <a:rPr lang="en-US" dirty="0" smtClean="0"/>
              <a:t>dream and </a:t>
            </a:r>
            <a:r>
              <a:rPr lang="en-US" dirty="0"/>
              <a:t>not make dreams your master;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If you </a:t>
            </a:r>
            <a:r>
              <a:rPr lang="en-US" dirty="0"/>
              <a:t>can think---and not make thoughts your aim,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If you </a:t>
            </a:r>
            <a:r>
              <a:rPr lang="en-US" dirty="0"/>
              <a:t>can meet with Triumph and Disaster</a:t>
            </a:r>
            <a:br>
              <a:rPr lang="en-US" dirty="0"/>
            </a:br>
            <a:r>
              <a:rPr lang="en-US" dirty="0"/>
              <a:t>And treat those two impostors just the </a:t>
            </a:r>
            <a:r>
              <a:rPr lang="en-US" dirty="0" smtClean="0"/>
              <a:t>same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If </a:t>
            </a:r>
            <a:r>
              <a:rPr lang="en-US" dirty="0">
                <a:solidFill>
                  <a:srgbClr val="FF0000"/>
                </a:solidFill>
              </a:rPr>
              <a:t>you </a:t>
            </a:r>
            <a:r>
              <a:rPr lang="en-US" dirty="0"/>
              <a:t>can talk with crowds and keep your </a:t>
            </a:r>
            <a:r>
              <a:rPr lang="en-US" dirty="0" smtClean="0"/>
              <a:t>virtue…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If</a:t>
            </a:r>
            <a:r>
              <a:rPr lang="en-US" dirty="0" smtClean="0"/>
              <a:t> </a:t>
            </a:r>
            <a:r>
              <a:rPr lang="en-US" dirty="0"/>
              <a:t>neither foes nor loving friends can hurt you,</a:t>
            </a:r>
            <a:br>
              <a:rPr lang="en-US" dirty="0"/>
            </a:br>
            <a:r>
              <a:rPr lang="en-US" dirty="0" smtClean="0"/>
              <a:t>…</a:t>
            </a:r>
            <a:r>
              <a:rPr lang="en-US" dirty="0" smtClean="0">
                <a:solidFill>
                  <a:srgbClr val="FF0000"/>
                </a:solidFill>
              </a:rPr>
              <a:t>you'll </a:t>
            </a:r>
            <a:r>
              <a:rPr lang="en-US" dirty="0">
                <a:solidFill>
                  <a:srgbClr val="FF0000"/>
                </a:solidFill>
              </a:rPr>
              <a:t>be</a:t>
            </a:r>
            <a:r>
              <a:rPr lang="en-US" dirty="0"/>
              <a:t> a Man, my son! 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1923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85800"/>
            <a:ext cx="9210676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322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T-Chart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Compare Lenin &amp; Stalin </a:t>
            </a:r>
          </a:p>
          <a:p>
            <a:r>
              <a:rPr lang="en-US">
                <a:latin typeface="Calibri" charset="0"/>
              </a:rPr>
              <a:t>p. 252 of green Regents book has a helpful chart </a:t>
            </a:r>
          </a:p>
        </p:txBody>
      </p:sp>
    </p:spTree>
    <p:extLst>
      <p:ext uri="{BB962C8B-B14F-4D97-AF65-F5344CB8AC3E}">
        <p14:creationId xmlns:p14="http://schemas.microsoft.com/office/powerpoint/2010/main" val="2349047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Ra-Ra-Rasputin Song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http://www.youtube.com/watch?v=VmkySNDX4dU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091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Life in Russia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0000"/>
                </a:solidFill>
                <a:latin typeface="Calibri" charset="0"/>
              </a:rPr>
              <a:t>Government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: monarchy</a:t>
            </a:r>
            <a:endParaRPr lang="en-US" u="sng" dirty="0" smtClean="0">
              <a:solidFill>
                <a:srgbClr val="000000"/>
              </a:solidFill>
              <a:latin typeface="Calibri" charset="0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Calibri" charset="0"/>
              </a:rPr>
              <a:t>Czars</a:t>
            </a:r>
            <a:r>
              <a:rPr lang="en-US" b="1" dirty="0">
                <a:solidFill>
                  <a:srgbClr val="000000"/>
                </a:solidFill>
                <a:latin typeface="Calibri" charset="0"/>
              </a:rPr>
              <a:t>: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rulers with total power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used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secret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police,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harsh rule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Calibri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alibri" charset="0"/>
            </a:endParaRPr>
          </a:p>
          <a:p>
            <a:r>
              <a:rPr lang="en-US" u="sng" dirty="0">
                <a:solidFill>
                  <a:srgbClr val="000000"/>
                </a:solidFill>
                <a:latin typeface="Calibri" charset="0"/>
              </a:rPr>
              <a:t>Social classes: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 peasants were very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poor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buNone/>
            </a:pPr>
            <a:endParaRPr lang="en-US" dirty="0"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415" y="1600200"/>
            <a:ext cx="3133853" cy="235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16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Russo-Japanese War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1904-5</a:t>
            </a:r>
          </a:p>
          <a:p>
            <a:r>
              <a:rPr lang="en-US" dirty="0" smtClean="0"/>
              <a:t>Russia lost big time.</a:t>
            </a:r>
          </a:p>
          <a:p>
            <a:pPr lvl="1"/>
            <a:r>
              <a:rPr lang="en-US" dirty="0" smtClean="0"/>
              <a:t>Gave up its sphere of influence in Korea to Japan</a:t>
            </a:r>
          </a:p>
          <a:p>
            <a:r>
              <a:rPr lang="en-US" dirty="0" smtClean="0"/>
              <a:t>Czar looks weak and unorganized. </a:t>
            </a:r>
          </a:p>
          <a:p>
            <a:r>
              <a:rPr lang="en-US" dirty="0" smtClean="0"/>
              <a:t>People lose faith in him.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365" y="3962569"/>
            <a:ext cx="3865825" cy="252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60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Calibri" charset="0"/>
              </a:rPr>
              <a:t>“</a:t>
            </a:r>
            <a:r>
              <a:rPr lang="en-US">
                <a:latin typeface="Calibri" charset="0"/>
              </a:rPr>
              <a:t>Bloody Sunday</a:t>
            </a:r>
            <a:r>
              <a:rPr lang="ja-JP" altLang="en-US">
                <a:latin typeface="Calibri" charset="0"/>
              </a:rPr>
              <a:t>”</a:t>
            </a:r>
            <a:endParaRPr lang="en-US">
              <a:latin typeface="Calibri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2428" cy="4525963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1905: the people were thinking of a revolution</a:t>
            </a:r>
            <a:endParaRPr lang="en-US" dirty="0">
              <a:latin typeface="Calibri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People walked to the palace of Czar Nicholas II.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They were peaceful, but soldiers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killed many  protesters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.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816" y="3625412"/>
            <a:ext cx="2367856" cy="29112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636" y="3874413"/>
            <a:ext cx="3993446" cy="266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21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Russia Fights in World War 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Russians had few supplies or food</a:t>
            </a:r>
          </a:p>
          <a:p>
            <a:r>
              <a:rPr lang="en-US" dirty="0" smtClean="0"/>
              <a:t>Czar Nicholas II went to the  front lines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PROBLEMS: </a:t>
            </a:r>
          </a:p>
          <a:p>
            <a:pPr lvl="1"/>
            <a:r>
              <a:rPr lang="en-US" dirty="0" smtClean="0"/>
              <a:t>Left his GERMAN wife, Alexandra, in charge</a:t>
            </a:r>
          </a:p>
          <a:p>
            <a:pPr lvl="1"/>
            <a:r>
              <a:rPr lang="en-US" dirty="0" smtClean="0"/>
              <a:t>Czar was a bad military leader</a:t>
            </a:r>
          </a:p>
          <a:p>
            <a:pPr lvl="1"/>
            <a:r>
              <a:rPr lang="en-US" dirty="0" smtClean="0"/>
              <a:t>Forgot about peasants at home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076" y="4467454"/>
            <a:ext cx="1469724" cy="22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45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Evil Monk”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/>
          <a:lstStyle/>
          <a:p>
            <a:r>
              <a:rPr lang="en-US" dirty="0" smtClean="0"/>
              <a:t>Rasputin, a “holy man” with special powers becomes powerful </a:t>
            </a:r>
          </a:p>
          <a:p>
            <a:r>
              <a:rPr lang="en-US" dirty="0" smtClean="0"/>
              <a:t>Alexandra trusts him because he healed her son, Alexis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658" y="3136396"/>
            <a:ext cx="2287959" cy="35798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995" y="3602275"/>
            <a:ext cx="3422677" cy="311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1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Anastasia’s version of Rasputin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Ocm8QdNR_d8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997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Rasputin Dies?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nobles eventually had enough of him &amp; killed him.</a:t>
            </a:r>
          </a:p>
          <a:p>
            <a:pPr lvl="1"/>
            <a:r>
              <a:rPr lang="en-US" dirty="0" smtClean="0"/>
              <a:t>BUT it took 6 tries!</a:t>
            </a:r>
          </a:p>
          <a:p>
            <a:pPr lvl="2"/>
            <a:r>
              <a:rPr lang="en-US" dirty="0" smtClean="0"/>
              <a:t>Poison </a:t>
            </a:r>
          </a:p>
          <a:p>
            <a:pPr lvl="2"/>
            <a:r>
              <a:rPr lang="en-US" dirty="0" smtClean="0"/>
              <a:t>Shot 3 times</a:t>
            </a:r>
          </a:p>
          <a:p>
            <a:pPr lvl="2"/>
            <a:r>
              <a:rPr lang="en-US" dirty="0" smtClean="0"/>
              <a:t>Beat with a dumbbell</a:t>
            </a:r>
          </a:p>
          <a:p>
            <a:pPr lvl="2"/>
            <a:r>
              <a:rPr lang="en-US" dirty="0" smtClean="0"/>
              <a:t>Drowned in frozen river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133" y="3695679"/>
            <a:ext cx="3531667" cy="256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91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570</Words>
  <Application>Microsoft Macintosh PowerPoint</Application>
  <PresentationFormat>On-screen Show (4:3)</PresentationFormat>
  <Paragraphs>115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Russian Revolution Week 1-6</vt:lpstr>
      <vt:lpstr>PowerPoint Presentation</vt:lpstr>
      <vt:lpstr>Life in Russia</vt:lpstr>
      <vt:lpstr>Russo-Japanese War </vt:lpstr>
      <vt:lpstr>“Bloody Sunday”</vt:lpstr>
      <vt:lpstr>Russia Fights in World War I </vt:lpstr>
      <vt:lpstr>“The Evil Monk”</vt:lpstr>
      <vt:lpstr>Anastasia’s version of Rasputin </vt:lpstr>
      <vt:lpstr>Rasputin Dies? </vt:lpstr>
      <vt:lpstr>Who was leading the revolution?</vt:lpstr>
      <vt:lpstr>The first Bolshevik leader </vt:lpstr>
      <vt:lpstr>Russia’s Civil War</vt:lpstr>
      <vt:lpstr>Anastasia’s Version of History </vt:lpstr>
      <vt:lpstr>Russia becomes the U.S.S.R. </vt:lpstr>
      <vt:lpstr>Lenin Dies!</vt:lpstr>
      <vt:lpstr>Stalin Makes Some Changes</vt:lpstr>
      <vt:lpstr>“Five-year plans”</vt:lpstr>
      <vt:lpstr>Collectivization</vt:lpstr>
      <vt:lpstr>“If” by Rudyard Kipling </vt:lpstr>
      <vt:lpstr>T-Chart</vt:lpstr>
      <vt:lpstr>Ra-Ra-Rasputin Song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Russian Revolution Week 1-6</dc:title>
  <dc:creator>Lindsay Lyons</dc:creator>
  <cp:lastModifiedBy>Lindsay Lyons</cp:lastModifiedBy>
  <cp:revision>21</cp:revision>
  <dcterms:created xsi:type="dcterms:W3CDTF">2012-10-27T13:59:34Z</dcterms:created>
  <dcterms:modified xsi:type="dcterms:W3CDTF">2012-11-07T22:06:03Z</dcterms:modified>
</cp:coreProperties>
</file>