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7" r:id="rId3"/>
    <p:sldId id="264" r:id="rId4"/>
    <p:sldId id="269" r:id="rId5"/>
    <p:sldId id="271" r:id="rId6"/>
    <p:sldId id="295" r:id="rId7"/>
    <p:sldId id="272" r:id="rId8"/>
    <p:sldId id="296" r:id="rId9"/>
    <p:sldId id="265" r:id="rId10"/>
    <p:sldId id="274" r:id="rId11"/>
    <p:sldId id="278" r:id="rId12"/>
    <p:sldId id="275" r:id="rId13"/>
    <p:sldId id="277" r:id="rId14"/>
    <p:sldId id="276" r:id="rId15"/>
    <p:sldId id="259" r:id="rId16"/>
    <p:sldId id="266" r:id="rId17"/>
    <p:sldId id="284" r:id="rId18"/>
    <p:sldId id="281" r:id="rId19"/>
    <p:sldId id="285" r:id="rId20"/>
    <p:sldId id="286" r:id="rId21"/>
    <p:sldId id="282" r:id="rId22"/>
    <p:sldId id="27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20"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891B0-A962-EC48-A144-E8DB85EA3E9F}" type="datetimeFigureOut">
              <a:rPr lang="en-US" smtClean="0"/>
              <a:t>12/16/12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EA1A2-4DA2-ED4C-ABE8-DE17B3ED281E}" type="slidenum">
              <a:rPr lang="en-US" smtClean="0"/>
              <a:t>‹#›</a:t>
            </a:fld>
            <a:endParaRPr lang="en-US"/>
          </a:p>
        </p:txBody>
      </p:sp>
    </p:spTree>
    <p:extLst>
      <p:ext uri="{BB962C8B-B14F-4D97-AF65-F5344CB8AC3E}">
        <p14:creationId xmlns:p14="http://schemas.microsoft.com/office/powerpoint/2010/main" val="2008294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Turned old churches &amp; schools into prisons or reeducation camps </a:t>
            </a:r>
          </a:p>
          <a:p>
            <a:endParaRPr lang="en-US" dirty="0"/>
          </a:p>
        </p:txBody>
      </p:sp>
      <p:sp>
        <p:nvSpPr>
          <p:cNvPr id="4" name="Slide Number Placeholder 3"/>
          <p:cNvSpPr>
            <a:spLocks noGrp="1"/>
          </p:cNvSpPr>
          <p:nvPr>
            <p:ph type="sldNum" sz="quarter" idx="10"/>
          </p:nvPr>
        </p:nvSpPr>
        <p:spPr/>
        <p:txBody>
          <a:bodyPr/>
          <a:lstStyle/>
          <a:p>
            <a:fld id="{D3DEA1A2-4DA2-ED4C-ABE8-DE17B3ED281E}" type="slidenum">
              <a:rPr lang="en-US" smtClean="0"/>
              <a:t>5</a:t>
            </a:fld>
            <a:endParaRPr lang="en-US"/>
          </a:p>
        </p:txBody>
      </p:sp>
    </p:spTree>
    <p:extLst>
      <p:ext uri="{BB962C8B-B14F-4D97-AF65-F5344CB8AC3E}">
        <p14:creationId xmlns:p14="http://schemas.microsoft.com/office/powerpoint/2010/main" val="199268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EA1A2-4DA2-ED4C-ABE8-DE17B3ED281E}" type="slidenum">
              <a:rPr lang="en-US" smtClean="0"/>
              <a:t>19</a:t>
            </a:fld>
            <a:endParaRPr lang="en-US"/>
          </a:p>
        </p:txBody>
      </p:sp>
    </p:spTree>
    <p:extLst>
      <p:ext uri="{BB962C8B-B14F-4D97-AF65-F5344CB8AC3E}">
        <p14:creationId xmlns:p14="http://schemas.microsoft.com/office/powerpoint/2010/main" val="245014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0BBBD10-F514-0A4D-BAE8-419466235E65}" type="datetimeFigureOut">
              <a:rPr lang="en-US" smtClean="0"/>
              <a:t>12/16/12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A53658-79E6-8842-BA91-4BD02BB3DD5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BBBD10-F514-0A4D-BAE8-419466235E65}" type="datetimeFigureOut">
              <a:rPr lang="en-US" smtClean="0"/>
              <a:t>12/16/12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53658-79E6-8842-BA91-4BD02BB3DD5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4A53658-79E6-8842-BA91-4BD02BB3DD5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BBBD10-F514-0A4D-BAE8-419466235E65}" type="datetimeFigureOut">
              <a:rPr lang="en-US" smtClean="0"/>
              <a:t>12/16/12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BBBD10-F514-0A4D-BAE8-419466235E65}" type="datetimeFigureOut">
              <a:rPr lang="en-US" smtClean="0"/>
              <a:t>12/16/12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4A53658-79E6-8842-BA91-4BD02BB3DD5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0BBBD10-F514-0A4D-BAE8-419466235E65}" type="datetimeFigureOut">
              <a:rPr lang="en-US" smtClean="0"/>
              <a:t>12/16/12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A53658-79E6-8842-BA91-4BD02BB3DD5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0BBBD10-F514-0A4D-BAE8-419466235E65}" type="datetimeFigureOut">
              <a:rPr lang="en-US" smtClean="0"/>
              <a:t>12/16/12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53658-79E6-8842-BA91-4BD02BB3DD5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0BBBD10-F514-0A4D-BAE8-419466235E65}" type="datetimeFigureOut">
              <a:rPr lang="en-US" smtClean="0"/>
              <a:t>12/16/12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4A53658-79E6-8842-BA91-4BD02BB3DD5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BBBD10-F514-0A4D-BAE8-419466235E65}" type="datetimeFigureOut">
              <a:rPr lang="en-US" smtClean="0"/>
              <a:t>12/16/12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4A53658-79E6-8842-BA91-4BD02BB3DD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0BBBD10-F514-0A4D-BAE8-419466235E65}" type="datetimeFigureOut">
              <a:rPr lang="en-US" smtClean="0"/>
              <a:t>12/16/12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4A53658-79E6-8842-BA91-4BD02BB3DD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4A53658-79E6-8842-BA91-4BD02BB3DD5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0BBBD10-F514-0A4D-BAE8-419466235E65}" type="datetimeFigureOut">
              <a:rPr lang="en-US" smtClean="0"/>
              <a:t>12/16/12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4A53658-79E6-8842-BA91-4BD02BB3DD5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0BBBD10-F514-0A4D-BAE8-419466235E65}" type="datetimeFigureOut">
              <a:rPr lang="en-US" smtClean="0"/>
              <a:t>12/16/12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0BBBD10-F514-0A4D-BAE8-419466235E65}" type="datetimeFigureOut">
              <a:rPr lang="en-US" smtClean="0"/>
              <a:t>12/16/12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4A53658-79E6-8842-BA91-4BD02BB3DD5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mbodiatribunal.org/history/khmer-rouge-history" TargetMode="External"/><Relationship Id="rId3" Type="http://schemas.openxmlformats.org/officeDocument/2006/relationships/hyperlink" Target="http://balkansnet.org/ethnicl.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Global 3</a:t>
            </a:r>
          </a:p>
          <a:p>
            <a:r>
              <a:rPr lang="en-US" dirty="0" smtClean="0"/>
              <a:t>Ms. Lyons </a:t>
            </a:r>
            <a:endParaRPr lang="en-US" dirty="0"/>
          </a:p>
        </p:txBody>
      </p:sp>
      <p:sp>
        <p:nvSpPr>
          <p:cNvPr id="2" name="Title 1"/>
          <p:cNvSpPr>
            <a:spLocks noGrp="1"/>
          </p:cNvSpPr>
          <p:nvPr>
            <p:ph type="ctrTitle"/>
          </p:nvPr>
        </p:nvSpPr>
        <p:spPr/>
        <p:txBody>
          <a:bodyPr/>
          <a:lstStyle/>
          <a:p>
            <a:r>
              <a:rPr lang="en-US" dirty="0" smtClean="0"/>
              <a:t>Human Rights Violations: PART 1 </a:t>
            </a:r>
            <a:endParaRPr lang="en-US" dirty="0"/>
          </a:p>
        </p:txBody>
      </p:sp>
    </p:spTree>
    <p:extLst>
      <p:ext uri="{BB962C8B-B14F-4D97-AF65-F5344CB8AC3E}">
        <p14:creationId xmlns:p14="http://schemas.microsoft.com/office/powerpoint/2010/main" val="32000944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sz="quarter" idx="1"/>
          </p:nvPr>
        </p:nvSpPr>
        <p:spPr/>
        <p:txBody>
          <a:bodyPr>
            <a:normAutofit/>
          </a:bodyPr>
          <a:lstStyle/>
          <a:p>
            <a:r>
              <a:rPr lang="en-US" dirty="0" smtClean="0"/>
              <a:t>Yugoslavia: created after WWI</a:t>
            </a:r>
          </a:p>
          <a:p>
            <a:pPr lvl="1"/>
            <a:r>
              <a:rPr lang="en-US" dirty="0" smtClean="0"/>
              <a:t>Many ethnic and religious groups</a:t>
            </a:r>
          </a:p>
          <a:p>
            <a:pPr lvl="1"/>
            <a:r>
              <a:rPr lang="en-US" dirty="0" smtClean="0"/>
              <a:t>Orthodox Christian Serbs, Roman Catholic Croats, Muslim Albanians… wanted own nations </a:t>
            </a:r>
          </a:p>
          <a:p>
            <a:r>
              <a:rPr lang="en-US" dirty="0" smtClean="0"/>
              <a:t>Croatia, Slovenia, Bosnia, &amp; Herzegovina all gained independence</a:t>
            </a:r>
          </a:p>
          <a:p>
            <a:pPr lvl="1"/>
            <a:r>
              <a:rPr lang="en-US" dirty="0" smtClean="0"/>
              <a:t>Effect: war and ethnic violence</a:t>
            </a:r>
            <a:endParaRPr lang="en-US" dirty="0" smtClean="0"/>
          </a:p>
        </p:txBody>
      </p:sp>
      <p:pic>
        <p:nvPicPr>
          <p:cNvPr id="4" name="Picture 3"/>
          <p:cNvPicPr>
            <a:picLocks noChangeAspect="1"/>
          </p:cNvPicPr>
          <p:nvPr/>
        </p:nvPicPr>
        <p:blipFill>
          <a:blip r:embed="rId2"/>
          <a:stretch>
            <a:fillRect/>
          </a:stretch>
        </p:blipFill>
        <p:spPr>
          <a:xfrm>
            <a:off x="4974633" y="3810249"/>
            <a:ext cx="3831039" cy="2772715"/>
          </a:xfrm>
          <a:prstGeom prst="rect">
            <a:avLst/>
          </a:prstGeom>
        </p:spPr>
      </p:pic>
    </p:spTree>
    <p:extLst>
      <p:ext uri="{BB962C8B-B14F-4D97-AF65-F5344CB8AC3E}">
        <p14:creationId xmlns:p14="http://schemas.microsoft.com/office/powerpoint/2010/main" val="7719977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a:t>
            </a:r>
            <a:endParaRPr lang="en-US" dirty="0"/>
          </a:p>
        </p:txBody>
      </p:sp>
      <p:sp>
        <p:nvSpPr>
          <p:cNvPr id="3" name="Content Placeholder 2"/>
          <p:cNvSpPr>
            <a:spLocks noGrp="1"/>
          </p:cNvSpPr>
          <p:nvPr>
            <p:ph sz="quarter" idx="1"/>
          </p:nvPr>
        </p:nvSpPr>
        <p:spPr/>
        <p:txBody>
          <a:bodyPr>
            <a:normAutofit/>
          </a:bodyPr>
          <a:lstStyle/>
          <a:p>
            <a:r>
              <a:rPr lang="en-US" dirty="0" smtClean="0"/>
              <a:t>Slobodan Milosevic – president of Serbia in 1987</a:t>
            </a:r>
          </a:p>
          <a:p>
            <a:r>
              <a:rPr lang="en-US" dirty="0" smtClean="0"/>
              <a:t>GOAL: “Great Serbia” – most powerful country in the Balkans</a:t>
            </a:r>
          </a:p>
          <a:p>
            <a:r>
              <a:rPr lang="en-US" u="sng" dirty="0" smtClean="0"/>
              <a:t>Strategy: </a:t>
            </a:r>
            <a:r>
              <a:rPr lang="en-US" b="1" dirty="0" smtClean="0"/>
              <a:t>Ethnic cleansing </a:t>
            </a:r>
            <a:r>
              <a:rPr lang="en-US" dirty="0" smtClean="0"/>
              <a:t>of non-Serbs </a:t>
            </a:r>
          </a:p>
          <a:p>
            <a:pPr marL="342900" lvl="1" indent="-342900">
              <a:buFont typeface="Arial"/>
              <a:buChar char="•"/>
            </a:pPr>
            <a:r>
              <a:rPr lang="en-US" dirty="0" smtClean="0"/>
              <a:t>200,000 killed &amp; 200,000 injured </a:t>
            </a:r>
          </a:p>
          <a:p>
            <a:endParaRPr lang="en-US" dirty="0" smtClean="0"/>
          </a:p>
        </p:txBody>
      </p:sp>
      <p:pic>
        <p:nvPicPr>
          <p:cNvPr id="4" name="Picture 3"/>
          <p:cNvPicPr>
            <a:picLocks noChangeAspect="1"/>
          </p:cNvPicPr>
          <p:nvPr/>
        </p:nvPicPr>
        <p:blipFill>
          <a:blip r:embed="rId2"/>
          <a:stretch>
            <a:fillRect/>
          </a:stretch>
        </p:blipFill>
        <p:spPr>
          <a:xfrm>
            <a:off x="5723384" y="3566521"/>
            <a:ext cx="2277437" cy="2934640"/>
          </a:xfrm>
          <a:prstGeom prst="rect">
            <a:avLst/>
          </a:prstGeom>
        </p:spPr>
      </p:pic>
    </p:spTree>
    <p:extLst>
      <p:ext uri="{BB962C8B-B14F-4D97-AF65-F5344CB8AC3E}">
        <p14:creationId xmlns:p14="http://schemas.microsoft.com/office/powerpoint/2010/main" val="9000806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in Kosovo</a:t>
            </a:r>
            <a:endParaRPr lang="en-US" dirty="0"/>
          </a:p>
        </p:txBody>
      </p:sp>
      <p:sp>
        <p:nvSpPr>
          <p:cNvPr id="3" name="Content Placeholder 2"/>
          <p:cNvSpPr>
            <a:spLocks noGrp="1"/>
          </p:cNvSpPr>
          <p:nvPr>
            <p:ph sz="quarter" idx="1"/>
          </p:nvPr>
        </p:nvSpPr>
        <p:spPr/>
        <p:txBody>
          <a:bodyPr/>
          <a:lstStyle/>
          <a:p>
            <a:r>
              <a:rPr lang="en-US" dirty="0" smtClean="0"/>
              <a:t>Serbians targeted Albanians </a:t>
            </a:r>
          </a:p>
          <a:p>
            <a:r>
              <a:rPr lang="en-US" dirty="0" smtClean="0"/>
              <a:t>1997: Albanians in Kosovo created a resistance group</a:t>
            </a:r>
          </a:p>
          <a:p>
            <a:r>
              <a:rPr lang="en-US" dirty="0" smtClean="0"/>
              <a:t>BUT…</a:t>
            </a:r>
            <a:r>
              <a:rPr lang="en-US" dirty="0"/>
              <a:t> </a:t>
            </a:r>
            <a:r>
              <a:rPr lang="en-US" dirty="0" smtClean="0"/>
              <a:t>Serbians crushed them.</a:t>
            </a:r>
          </a:p>
          <a:p>
            <a:pPr lvl="1"/>
            <a:r>
              <a:rPr lang="en-US" dirty="0" smtClean="0"/>
              <a:t>If one Serbian was harmed, they burned an entire Albanian village down. </a:t>
            </a:r>
            <a:endParaRPr lang="en-US" dirty="0"/>
          </a:p>
        </p:txBody>
      </p:sp>
      <p:pic>
        <p:nvPicPr>
          <p:cNvPr id="4" name="Picture 3"/>
          <p:cNvPicPr>
            <a:picLocks noChangeAspect="1"/>
          </p:cNvPicPr>
          <p:nvPr/>
        </p:nvPicPr>
        <p:blipFill>
          <a:blip r:embed="rId2"/>
          <a:stretch>
            <a:fillRect/>
          </a:stretch>
        </p:blipFill>
        <p:spPr>
          <a:xfrm>
            <a:off x="4479807" y="3619547"/>
            <a:ext cx="4058969" cy="2479501"/>
          </a:xfrm>
          <a:prstGeom prst="rect">
            <a:avLst/>
          </a:prstGeom>
        </p:spPr>
      </p:pic>
    </p:spTree>
    <p:extLst>
      <p:ext uri="{BB962C8B-B14F-4D97-AF65-F5344CB8AC3E}">
        <p14:creationId xmlns:p14="http://schemas.microsoft.com/office/powerpoint/2010/main" val="17930294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Phases of Ethnic Cleansing</a:t>
            </a:r>
            <a:endParaRPr lang="en-US" dirty="0"/>
          </a:p>
        </p:txBody>
      </p:sp>
      <p:sp>
        <p:nvSpPr>
          <p:cNvPr id="3" name="Content Placeholder 2"/>
          <p:cNvSpPr>
            <a:spLocks noGrp="1"/>
          </p:cNvSpPr>
          <p:nvPr>
            <p:ph sz="quarter" idx="1"/>
          </p:nvPr>
        </p:nvSpPr>
        <p:spPr>
          <a:xfrm>
            <a:off x="457200" y="1600200"/>
            <a:ext cx="8229600" cy="5108388"/>
          </a:xfrm>
        </p:spPr>
        <p:txBody>
          <a:bodyPr>
            <a:normAutofit lnSpcReduction="10000"/>
          </a:bodyPr>
          <a:lstStyle/>
          <a:p>
            <a:r>
              <a:rPr lang="en-US" dirty="0" smtClean="0"/>
              <a:t>Concentration. </a:t>
            </a:r>
          </a:p>
          <a:p>
            <a:pPr lvl="1"/>
            <a:r>
              <a:rPr lang="en-US" dirty="0" smtClean="0"/>
              <a:t>Surround the area to be cleansed, warn Serbs who live there</a:t>
            </a:r>
          </a:p>
          <a:p>
            <a:r>
              <a:rPr lang="en-US" dirty="0" smtClean="0"/>
              <a:t>Decapitation. </a:t>
            </a:r>
          </a:p>
          <a:p>
            <a:pPr lvl="1"/>
            <a:r>
              <a:rPr lang="en-US" dirty="0" smtClean="0"/>
              <a:t>Execute political leaders and those capable of taking their places: lawyers, judges, public officials, writers, professors.</a:t>
            </a:r>
          </a:p>
          <a:p>
            <a:r>
              <a:rPr lang="en-US" dirty="0" smtClean="0"/>
              <a:t>Separation. </a:t>
            </a:r>
          </a:p>
          <a:p>
            <a:pPr lvl="1"/>
            <a:r>
              <a:rPr lang="en-US" dirty="0" smtClean="0"/>
              <a:t>Divide women, children, and old men from men of "fighting age” (ages 16-60) </a:t>
            </a:r>
          </a:p>
          <a:p>
            <a:r>
              <a:rPr lang="en-US" dirty="0" smtClean="0"/>
              <a:t>Evacuation. </a:t>
            </a:r>
          </a:p>
          <a:p>
            <a:pPr lvl="1"/>
            <a:r>
              <a:rPr lang="en-US" dirty="0" smtClean="0"/>
              <a:t>Transport women, children, and old men out of the country</a:t>
            </a:r>
          </a:p>
          <a:p>
            <a:r>
              <a:rPr lang="en-US" dirty="0" smtClean="0"/>
              <a:t>Liquidation. </a:t>
            </a:r>
          </a:p>
          <a:p>
            <a:pPr lvl="1"/>
            <a:r>
              <a:rPr lang="en-US" dirty="0" smtClean="0"/>
              <a:t>Execute "fighting age" men, dispose of bodies.</a:t>
            </a:r>
            <a:endParaRPr lang="en-US" dirty="0"/>
          </a:p>
        </p:txBody>
      </p:sp>
    </p:spTree>
    <p:extLst>
      <p:ext uri="{BB962C8B-B14F-4D97-AF65-F5344CB8AC3E}">
        <p14:creationId xmlns:p14="http://schemas.microsoft.com/office/powerpoint/2010/main" val="5154537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Gjylizare</a:t>
            </a:r>
            <a:r>
              <a:rPr lang="en-US" dirty="0"/>
              <a:t> </a:t>
            </a:r>
            <a:r>
              <a:rPr lang="en-US" dirty="0" err="1"/>
              <a:t>Babatinca</a:t>
            </a:r>
            <a:r>
              <a:rPr lang="en-US" dirty="0"/>
              <a:t>, </a:t>
            </a:r>
            <a:r>
              <a:rPr lang="en-US" dirty="0" smtClean="0"/>
              <a:t>32 says:</a:t>
            </a:r>
            <a:endParaRPr lang="en-US" dirty="0"/>
          </a:p>
        </p:txBody>
      </p:sp>
      <p:sp>
        <p:nvSpPr>
          <p:cNvPr id="3" name="Content Placeholder 2"/>
          <p:cNvSpPr>
            <a:spLocks noGrp="1"/>
          </p:cNvSpPr>
          <p:nvPr>
            <p:ph sz="quarter" idx="1"/>
          </p:nvPr>
        </p:nvSpPr>
        <p:spPr>
          <a:xfrm>
            <a:off x="301752" y="2092952"/>
            <a:ext cx="8503920" cy="4006095"/>
          </a:xfrm>
        </p:spPr>
        <p:txBody>
          <a:bodyPr/>
          <a:lstStyle/>
          <a:p>
            <a:r>
              <a:rPr lang="en-US" dirty="0" smtClean="0"/>
              <a:t>“It was very horrible,”, said as she described how her family was forced out of a house Wednesday by masked Serbs with automatic rifles…. “We were forced into the train cars they use for animals. We were packed tightly together…. It was completely dark, and we did not know where we were going.”</a:t>
            </a:r>
            <a:endParaRPr lang="en-US" dirty="0"/>
          </a:p>
        </p:txBody>
      </p:sp>
    </p:spTree>
    <p:extLst>
      <p:ext uri="{BB962C8B-B14F-4D97-AF65-F5344CB8AC3E}">
        <p14:creationId xmlns:p14="http://schemas.microsoft.com/office/powerpoint/2010/main" val="38503410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Taken </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The North Atlantic Treaty Organization (NATO) finally put a stop to the violence, and </a:t>
            </a:r>
            <a:r>
              <a:rPr lang="en-US" dirty="0" err="1" smtClean="0"/>
              <a:t>Milosovic</a:t>
            </a:r>
            <a:r>
              <a:rPr lang="en-US" dirty="0" smtClean="0"/>
              <a:t> was arrested. </a:t>
            </a:r>
          </a:p>
          <a:p>
            <a:pPr marL="0" indent="0">
              <a:buNone/>
            </a:pPr>
            <a:endParaRPr lang="en-US" dirty="0"/>
          </a:p>
          <a:p>
            <a:pPr marL="0" indent="0">
              <a:buNone/>
            </a:pPr>
            <a:r>
              <a:rPr lang="en-US" dirty="0" smtClean="0"/>
              <a:t>He died of a heart attack in his cell while awaiting trial for his war crimes.</a:t>
            </a:r>
            <a:endParaRPr lang="en-US" dirty="0"/>
          </a:p>
        </p:txBody>
      </p:sp>
      <p:pic>
        <p:nvPicPr>
          <p:cNvPr id="4" name="Picture 3"/>
          <p:cNvPicPr>
            <a:picLocks noChangeAspect="1"/>
          </p:cNvPicPr>
          <p:nvPr/>
        </p:nvPicPr>
        <p:blipFill>
          <a:blip r:embed="rId2"/>
          <a:stretch>
            <a:fillRect/>
          </a:stretch>
        </p:blipFill>
        <p:spPr>
          <a:xfrm>
            <a:off x="4097542" y="3631363"/>
            <a:ext cx="3901782" cy="2643457"/>
          </a:xfrm>
          <a:prstGeom prst="rect">
            <a:avLst/>
          </a:prstGeom>
        </p:spPr>
      </p:pic>
    </p:spTree>
    <p:extLst>
      <p:ext uri="{BB962C8B-B14F-4D97-AF65-F5344CB8AC3E}">
        <p14:creationId xmlns:p14="http://schemas.microsoft.com/office/powerpoint/2010/main" val="2420742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 Apartheid </a:t>
            </a:r>
            <a:endParaRPr lang="en-US" dirty="0"/>
          </a:p>
        </p:txBody>
      </p:sp>
      <p:pic>
        <p:nvPicPr>
          <p:cNvPr id="5" name="Picture 4"/>
          <p:cNvPicPr>
            <a:picLocks noChangeAspect="1"/>
          </p:cNvPicPr>
          <p:nvPr/>
        </p:nvPicPr>
        <p:blipFill>
          <a:blip r:embed="rId2"/>
          <a:stretch>
            <a:fillRect/>
          </a:stretch>
        </p:blipFill>
        <p:spPr>
          <a:xfrm>
            <a:off x="162307" y="1256643"/>
            <a:ext cx="8668507" cy="5201104"/>
          </a:xfrm>
          <a:prstGeom prst="rect">
            <a:avLst/>
          </a:prstGeom>
        </p:spPr>
      </p:pic>
    </p:spTree>
    <p:extLst>
      <p:ext uri="{BB962C8B-B14F-4D97-AF65-F5344CB8AC3E}">
        <p14:creationId xmlns:p14="http://schemas.microsoft.com/office/powerpoint/2010/main" val="1920890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a:bodyPr>
          <a:lstStyle/>
          <a:p>
            <a:r>
              <a:rPr lang="en-US" dirty="0" smtClean="0"/>
              <a:t>1600’s: South Africa was colonized by Dutch &amp; then British</a:t>
            </a:r>
          </a:p>
          <a:p>
            <a:pPr lvl="1"/>
            <a:r>
              <a:rPr lang="en-US" dirty="0" smtClean="0"/>
              <a:t>Dutch living in South Africa were called Boers or Afrikaners </a:t>
            </a:r>
          </a:p>
          <a:p>
            <a:r>
              <a:rPr lang="en-US" dirty="0" smtClean="0"/>
              <a:t>1900: Boer War (British vs. Dutch)</a:t>
            </a:r>
          </a:p>
          <a:p>
            <a:pPr lvl="1"/>
            <a:r>
              <a:rPr lang="en-US" dirty="0" smtClean="0"/>
              <a:t>1910: Independence from Britain</a:t>
            </a:r>
          </a:p>
          <a:p>
            <a:r>
              <a:rPr lang="en-US" dirty="0" smtClean="0"/>
              <a:t>1948: Afrikaner National Party invented </a:t>
            </a:r>
            <a:r>
              <a:rPr lang="en-US" b="1" dirty="0" smtClean="0"/>
              <a:t>apartheid</a:t>
            </a:r>
          </a:p>
          <a:p>
            <a:r>
              <a:rPr lang="en-US" dirty="0" smtClean="0"/>
              <a:t>GOAL:  whites keep control </a:t>
            </a:r>
          </a:p>
          <a:p>
            <a:pPr lvl="1"/>
            <a:r>
              <a:rPr lang="en-US" dirty="0" smtClean="0"/>
              <a:t>Racial separation</a:t>
            </a:r>
            <a:endParaRPr lang="en-US" dirty="0"/>
          </a:p>
        </p:txBody>
      </p:sp>
      <p:pic>
        <p:nvPicPr>
          <p:cNvPr id="4" name="Picture 3"/>
          <p:cNvPicPr>
            <a:picLocks noChangeAspect="1"/>
          </p:cNvPicPr>
          <p:nvPr/>
        </p:nvPicPr>
        <p:blipFill>
          <a:blip r:embed="rId2"/>
          <a:stretch>
            <a:fillRect/>
          </a:stretch>
        </p:blipFill>
        <p:spPr>
          <a:xfrm>
            <a:off x="5379546" y="4418456"/>
            <a:ext cx="2978986" cy="2143575"/>
          </a:xfrm>
          <a:prstGeom prst="rect">
            <a:avLst/>
          </a:prstGeom>
        </p:spPr>
      </p:pic>
    </p:spTree>
    <p:extLst>
      <p:ext uri="{BB962C8B-B14F-4D97-AF65-F5344CB8AC3E}">
        <p14:creationId xmlns:p14="http://schemas.microsoft.com/office/powerpoint/2010/main" val="10764196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dirty="0" smtClean="0">
                <a:latin typeface="Calibri" charset="0"/>
              </a:rPr>
              <a:t>Human Rights Violations: Apartheid </a:t>
            </a:r>
            <a:r>
              <a:rPr lang="en-US" dirty="0">
                <a:latin typeface="Calibri" charset="0"/>
              </a:rPr>
              <a:t>in South Africa </a:t>
            </a:r>
          </a:p>
        </p:txBody>
      </p:sp>
      <p:sp>
        <p:nvSpPr>
          <p:cNvPr id="27651" name="Content Placeholder 2"/>
          <p:cNvSpPr>
            <a:spLocks noGrp="1"/>
          </p:cNvSpPr>
          <p:nvPr>
            <p:ph sz="quarter" idx="1"/>
          </p:nvPr>
        </p:nvSpPr>
        <p:spPr>
          <a:xfrm>
            <a:off x="457200" y="1447800"/>
            <a:ext cx="8229600" cy="3352800"/>
          </a:xfrm>
        </p:spPr>
        <p:txBody>
          <a:bodyPr/>
          <a:lstStyle/>
          <a:p>
            <a:pPr eaLnBrk="1" hangingPunct="1"/>
            <a:r>
              <a:rPr lang="en-US" dirty="0" smtClean="0">
                <a:latin typeface="Calibri" charset="0"/>
              </a:rPr>
              <a:t>Segregation</a:t>
            </a:r>
            <a:r>
              <a:rPr lang="en-US" dirty="0">
                <a:latin typeface="Calibri" charset="0"/>
              </a:rPr>
              <a:t>: </a:t>
            </a:r>
            <a:endParaRPr lang="en-US" dirty="0" smtClean="0">
              <a:latin typeface="Calibri" charset="0"/>
            </a:endParaRPr>
          </a:p>
          <a:p>
            <a:pPr lvl="1"/>
            <a:r>
              <a:rPr lang="en-US" dirty="0">
                <a:latin typeface="Calibri" charset="0"/>
              </a:rPr>
              <a:t>B</a:t>
            </a:r>
            <a:r>
              <a:rPr lang="en-US" dirty="0" smtClean="0">
                <a:latin typeface="Calibri" charset="0"/>
              </a:rPr>
              <a:t>lacks </a:t>
            </a:r>
            <a:r>
              <a:rPr lang="en-US" dirty="0">
                <a:latin typeface="Calibri" charset="0"/>
              </a:rPr>
              <a:t>&amp; coloreds must live in poor </a:t>
            </a:r>
            <a:r>
              <a:rPr lang="en-US" dirty="0" smtClean="0">
                <a:latin typeface="Calibri" charset="0"/>
              </a:rPr>
              <a:t>townships</a:t>
            </a:r>
          </a:p>
          <a:p>
            <a:pPr lvl="1"/>
            <a:r>
              <a:rPr lang="en-US" dirty="0">
                <a:latin typeface="Calibri" charset="0"/>
              </a:rPr>
              <a:t>S</a:t>
            </a:r>
            <a:r>
              <a:rPr lang="en-US" dirty="0" smtClean="0">
                <a:latin typeface="Calibri" charset="0"/>
              </a:rPr>
              <a:t>eparate trains</a:t>
            </a:r>
            <a:r>
              <a:rPr lang="en-US" dirty="0" smtClean="0">
                <a:latin typeface="Calibri" charset="0"/>
              </a:rPr>
              <a:t>, schools, bathrooms, restaurants, beaches</a:t>
            </a:r>
            <a:endParaRPr lang="en-US" dirty="0" smtClean="0">
              <a:latin typeface="Calibri" charset="0"/>
            </a:endParaRPr>
          </a:p>
          <a:p>
            <a:pPr lvl="1"/>
            <a:r>
              <a:rPr lang="en-US" dirty="0">
                <a:latin typeface="Calibri" charset="0"/>
              </a:rPr>
              <a:t>N</a:t>
            </a:r>
            <a:r>
              <a:rPr lang="en-US" dirty="0" smtClean="0">
                <a:latin typeface="Calibri" charset="0"/>
              </a:rPr>
              <a:t>o </a:t>
            </a:r>
            <a:r>
              <a:rPr lang="en-US" dirty="0">
                <a:latin typeface="Calibri" charset="0"/>
              </a:rPr>
              <a:t>interracial marriage </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033" y="3376612"/>
            <a:ext cx="42672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99656"/>
            <a:ext cx="19812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714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0707" y="1052531"/>
            <a:ext cx="6439647" cy="4861933"/>
          </a:xfrm>
          <a:prstGeom prst="rect">
            <a:avLst/>
          </a:prstGeom>
        </p:spPr>
      </p:pic>
    </p:spTree>
    <p:extLst>
      <p:ext uri="{BB962C8B-B14F-4D97-AF65-F5344CB8AC3E}">
        <p14:creationId xmlns:p14="http://schemas.microsoft.com/office/powerpoint/2010/main" val="16725903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1752" y="228600"/>
            <a:ext cx="8534400" cy="880486"/>
          </a:xfrm>
        </p:spPr>
        <p:txBody>
          <a:bodyPr>
            <a:normAutofit fontScale="90000"/>
          </a:bodyPr>
          <a:lstStyle/>
          <a:p>
            <a:pPr eaLnBrk="1" hangingPunct="1"/>
            <a:r>
              <a:rPr lang="en-US" dirty="0" smtClean="0">
                <a:latin typeface="Calibri" charset="0"/>
              </a:rPr>
              <a:t>Human Rights Violations </a:t>
            </a:r>
            <a:br>
              <a:rPr lang="en-US" dirty="0" smtClean="0">
                <a:latin typeface="Calibri" charset="0"/>
              </a:rPr>
            </a:br>
            <a:r>
              <a:rPr lang="en-US" dirty="0" smtClean="0">
                <a:latin typeface="Calibri" charset="0"/>
              </a:rPr>
              <a:t>Around the World </a:t>
            </a:r>
            <a:endParaRPr lang="en-US" dirty="0">
              <a:latin typeface="Calibri" charset="0"/>
            </a:endParaRPr>
          </a:p>
        </p:txBody>
      </p:sp>
      <p:sp>
        <p:nvSpPr>
          <p:cNvPr id="3" name="Content Placeholder 2"/>
          <p:cNvSpPr>
            <a:spLocks noGrp="1"/>
          </p:cNvSpPr>
          <p:nvPr>
            <p:ph sz="quarter" idx="1"/>
          </p:nvPr>
        </p:nvSpPr>
        <p:spPr>
          <a:xfrm>
            <a:off x="457200" y="1600200"/>
            <a:ext cx="8229600" cy="4876800"/>
          </a:xfrm>
        </p:spPr>
        <p:txBody>
          <a:bodyPr rtlCol="0">
            <a:normAutofit/>
          </a:bodyPr>
          <a:lstStyle/>
          <a:p>
            <a:pPr eaLnBrk="1" fontAlgn="auto" hangingPunct="1">
              <a:spcAft>
                <a:spcPts val="0"/>
              </a:spcAft>
              <a:buFont typeface="Arial" pitchFamily="34" charset="0"/>
              <a:buChar char="•"/>
              <a:defRPr/>
            </a:pPr>
            <a:r>
              <a:rPr lang="en-US" dirty="0" smtClean="0">
                <a:ea typeface="+mn-ea"/>
                <a:cs typeface="+mn-cs"/>
              </a:rPr>
              <a:t>Cambodia</a:t>
            </a:r>
          </a:p>
          <a:p>
            <a:pPr lvl="1">
              <a:buFont typeface="Arial" pitchFamily="34" charset="0"/>
              <a:buChar char="•"/>
              <a:defRPr/>
            </a:pPr>
            <a:r>
              <a:rPr lang="en-US" dirty="0" smtClean="0">
                <a:ea typeface="+mn-ea"/>
                <a:cs typeface="+mn-cs"/>
              </a:rPr>
              <a:t>Khmer Rouge</a:t>
            </a:r>
          </a:p>
          <a:p>
            <a:pPr eaLnBrk="1" fontAlgn="auto" hangingPunct="1">
              <a:spcAft>
                <a:spcPts val="0"/>
              </a:spcAft>
              <a:buFont typeface="Arial" pitchFamily="34" charset="0"/>
              <a:buChar char="•"/>
              <a:defRPr/>
            </a:pPr>
            <a:r>
              <a:rPr lang="en-US" dirty="0" smtClean="0">
                <a:ea typeface="+mn-ea"/>
                <a:cs typeface="+mn-cs"/>
              </a:rPr>
              <a:t>Yugoslavia (Balkans)</a:t>
            </a:r>
            <a:endParaRPr lang="en-US" dirty="0" smtClean="0">
              <a:ea typeface="+mn-ea"/>
              <a:cs typeface="+mn-cs"/>
            </a:endParaRPr>
          </a:p>
          <a:p>
            <a:pPr lvl="1" eaLnBrk="1" fontAlgn="auto" hangingPunct="1">
              <a:spcAft>
                <a:spcPts val="0"/>
              </a:spcAft>
              <a:buFont typeface="Arial" pitchFamily="34" charset="0"/>
              <a:buChar char="–"/>
              <a:defRPr/>
            </a:pPr>
            <a:r>
              <a:rPr lang="en-US" dirty="0" smtClean="0">
                <a:ea typeface="+mn-ea"/>
              </a:rPr>
              <a:t>Serbs </a:t>
            </a:r>
            <a:r>
              <a:rPr lang="en-US" dirty="0" smtClean="0">
                <a:ea typeface="+mn-ea"/>
              </a:rPr>
              <a:t>killing Albanians </a:t>
            </a:r>
          </a:p>
          <a:p>
            <a:pPr>
              <a:buFont typeface="Arial" pitchFamily="34" charset="0"/>
              <a:buChar char="•"/>
              <a:defRPr/>
            </a:pPr>
            <a:r>
              <a:rPr lang="en-US" dirty="0" smtClean="0"/>
              <a:t>South Africa</a:t>
            </a:r>
          </a:p>
          <a:p>
            <a:pPr lvl="1">
              <a:buFont typeface="Arial" pitchFamily="34" charset="0"/>
              <a:buChar char="•"/>
              <a:defRPr/>
            </a:pPr>
            <a:r>
              <a:rPr lang="en-US" dirty="0" smtClean="0"/>
              <a:t>Apartheid </a:t>
            </a:r>
          </a:p>
        </p:txBody>
      </p:sp>
    </p:spTree>
    <p:extLst>
      <p:ext uri="{BB962C8B-B14F-4D97-AF65-F5344CB8AC3E}">
        <p14:creationId xmlns:p14="http://schemas.microsoft.com/office/powerpoint/2010/main" val="40446779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0706" y="709366"/>
            <a:ext cx="6728055" cy="5267106"/>
          </a:xfrm>
          <a:prstGeom prst="rect">
            <a:avLst/>
          </a:prstGeom>
        </p:spPr>
      </p:pic>
    </p:spTree>
    <p:extLst>
      <p:ext uri="{BB962C8B-B14F-4D97-AF65-F5344CB8AC3E}">
        <p14:creationId xmlns:p14="http://schemas.microsoft.com/office/powerpoint/2010/main" val="11660386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274638"/>
            <a:ext cx="8686800" cy="727117"/>
          </a:xfrm>
        </p:spPr>
        <p:txBody>
          <a:bodyPr>
            <a:normAutofit fontScale="90000"/>
          </a:bodyPr>
          <a:lstStyle/>
          <a:p>
            <a:r>
              <a:rPr lang="en-US" dirty="0" smtClean="0">
                <a:latin typeface="Calibri" charset="0"/>
              </a:rPr>
              <a:t>Actions Taken: People </a:t>
            </a:r>
            <a:r>
              <a:rPr lang="en-US" dirty="0">
                <a:latin typeface="Calibri" charset="0"/>
              </a:rPr>
              <a:t>who fought against Apartheid </a:t>
            </a:r>
          </a:p>
        </p:txBody>
      </p:sp>
      <p:sp>
        <p:nvSpPr>
          <p:cNvPr id="3" name="Content Placeholder 2"/>
          <p:cNvSpPr>
            <a:spLocks noGrp="1"/>
          </p:cNvSpPr>
          <p:nvPr>
            <p:ph sz="quarter" idx="1"/>
          </p:nvPr>
        </p:nvSpPr>
        <p:spPr>
          <a:xfrm>
            <a:off x="228600" y="1600199"/>
            <a:ext cx="8686800" cy="5063565"/>
          </a:xfrm>
        </p:spPr>
        <p:txBody>
          <a:bodyPr>
            <a:normAutofit/>
          </a:bodyPr>
          <a:lstStyle/>
          <a:p>
            <a:pPr eaLnBrk="1" hangingPunct="1">
              <a:defRPr/>
            </a:pPr>
            <a:r>
              <a:rPr lang="en-US" dirty="0" smtClean="0">
                <a:ea typeface="+mn-ea"/>
              </a:rPr>
              <a:t>Nelson Mandela </a:t>
            </a:r>
          </a:p>
          <a:p>
            <a:pPr lvl="1" eaLnBrk="1" hangingPunct="1">
              <a:defRPr/>
            </a:pPr>
            <a:r>
              <a:rPr lang="en-US" dirty="0" smtClean="0">
                <a:ea typeface="+mn-ea"/>
              </a:rPr>
              <a:t>Leader of African National Congress (political party)</a:t>
            </a:r>
          </a:p>
          <a:p>
            <a:pPr lvl="1" eaLnBrk="1" hangingPunct="1">
              <a:defRPr/>
            </a:pPr>
            <a:r>
              <a:rPr lang="en-US" dirty="0" smtClean="0">
                <a:ea typeface="+mn-ea"/>
              </a:rPr>
              <a:t>Civil disobedience </a:t>
            </a:r>
          </a:p>
          <a:p>
            <a:pPr lvl="2" eaLnBrk="1" hangingPunct="1">
              <a:defRPr/>
            </a:pPr>
            <a:r>
              <a:rPr lang="en-US" dirty="0" smtClean="0">
                <a:ea typeface="+mn-ea"/>
              </a:rPr>
              <a:t>Jailed: 1964-1990</a:t>
            </a:r>
          </a:p>
          <a:p>
            <a:pPr eaLnBrk="1" hangingPunct="1">
              <a:defRPr/>
            </a:pPr>
            <a:r>
              <a:rPr lang="en-US" dirty="0" smtClean="0">
                <a:ea typeface="+mn-ea"/>
              </a:rPr>
              <a:t>Desmond Tutu</a:t>
            </a:r>
          </a:p>
          <a:p>
            <a:pPr lvl="1" eaLnBrk="1" hangingPunct="1">
              <a:defRPr/>
            </a:pPr>
            <a:r>
              <a:rPr lang="en-US" dirty="0" smtClean="0">
                <a:ea typeface="+mn-ea"/>
              </a:rPr>
              <a:t>Told foreign investors to stop giving money to segregated SA </a:t>
            </a:r>
          </a:p>
          <a:p>
            <a:pPr eaLnBrk="1" hangingPunct="1">
              <a:defRPr/>
            </a:pPr>
            <a:r>
              <a:rPr lang="en-US" dirty="0" smtClean="0">
                <a:ea typeface="+mn-ea"/>
              </a:rPr>
              <a:t>F.W. de Klerk</a:t>
            </a:r>
          </a:p>
          <a:p>
            <a:pPr lvl="1" eaLnBrk="1" hangingPunct="1">
              <a:defRPr/>
            </a:pPr>
            <a:r>
              <a:rPr lang="en-US" dirty="0" smtClean="0">
                <a:ea typeface="+mn-ea"/>
              </a:rPr>
              <a:t>President of SA (1989) repealed segregation &amp; released Mandela </a:t>
            </a:r>
          </a:p>
          <a:p>
            <a:pPr eaLnBrk="1" hangingPunct="1">
              <a:defRPr/>
            </a:pPr>
            <a:r>
              <a:rPr lang="en-US" dirty="0" smtClean="0">
                <a:ea typeface="+mn-ea"/>
              </a:rPr>
              <a:t>1994: all races can vote</a:t>
            </a:r>
          </a:p>
          <a:p>
            <a:pPr lvl="1" eaLnBrk="1" hangingPunct="1">
              <a:defRPr/>
            </a:pPr>
            <a:r>
              <a:rPr lang="en-US" dirty="0" smtClean="0">
                <a:ea typeface="+mn-ea"/>
              </a:rPr>
              <a:t>Mandela is voted president! </a:t>
            </a:r>
            <a:endParaRPr lang="en-US" dirty="0" smtClean="0">
              <a:ea typeface="+mn-ea"/>
            </a:endParaRPr>
          </a:p>
          <a:p>
            <a:pPr lvl="1" eaLnBrk="1" hangingPunct="1">
              <a:defRPr/>
            </a:pPr>
            <a:r>
              <a:rPr lang="en-US" dirty="0" smtClean="0"/>
              <a:t>TODAY: whites still control most $</a:t>
            </a:r>
            <a:endParaRPr lang="en-US" dirty="0" smtClean="0">
              <a:ea typeface="+mn-ea"/>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054" y="5008776"/>
            <a:ext cx="1250596" cy="184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313180"/>
            <a:ext cx="16002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2621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sz="quarter" idx="1"/>
          </p:nvPr>
        </p:nvSpPr>
        <p:spPr/>
        <p:txBody>
          <a:bodyPr/>
          <a:lstStyle/>
          <a:p>
            <a:r>
              <a:rPr lang="en-US" dirty="0" smtClean="0">
                <a:hlinkClick r:id="rId2"/>
              </a:rPr>
              <a:t>http://www.cambodiatribunal.org/history/khmer-rouge-history</a:t>
            </a:r>
            <a:r>
              <a:rPr lang="en-US" dirty="0" smtClean="0"/>
              <a:t> </a:t>
            </a:r>
          </a:p>
          <a:p>
            <a:r>
              <a:rPr lang="en-US" dirty="0" smtClean="0">
                <a:hlinkClick r:id="rId3"/>
              </a:rPr>
              <a:t>http://balkansnet.org/ethnicl.html</a:t>
            </a:r>
            <a:r>
              <a:rPr lang="en-US" dirty="0" smtClean="0"/>
              <a:t> </a:t>
            </a:r>
          </a:p>
        </p:txBody>
      </p:sp>
    </p:spTree>
    <p:extLst>
      <p:ext uri="{BB962C8B-B14F-4D97-AF65-F5344CB8AC3E}">
        <p14:creationId xmlns:p14="http://schemas.microsoft.com/office/powerpoint/2010/main" val="306188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Cambodia: Khmer Rouge </a:t>
            </a:r>
            <a:endParaRPr lang="en-US" dirty="0"/>
          </a:p>
        </p:txBody>
      </p:sp>
      <p:pic>
        <p:nvPicPr>
          <p:cNvPr id="5" name="Picture 4"/>
          <p:cNvPicPr>
            <a:picLocks noChangeAspect="1"/>
          </p:cNvPicPr>
          <p:nvPr/>
        </p:nvPicPr>
        <p:blipFill>
          <a:blip r:embed="rId2"/>
          <a:stretch>
            <a:fillRect/>
          </a:stretch>
        </p:blipFill>
        <p:spPr>
          <a:xfrm>
            <a:off x="636998" y="1949846"/>
            <a:ext cx="8049802" cy="4024901"/>
          </a:xfrm>
          <a:prstGeom prst="rect">
            <a:avLst/>
          </a:prstGeom>
        </p:spPr>
      </p:pic>
    </p:spTree>
    <p:extLst>
      <p:ext uri="{BB962C8B-B14F-4D97-AF65-F5344CB8AC3E}">
        <p14:creationId xmlns:p14="http://schemas.microsoft.com/office/powerpoint/2010/main" val="33457003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Who was the Khmer Rouge?</a:t>
            </a:r>
            <a:endParaRPr lang="en-US" dirty="0"/>
          </a:p>
        </p:txBody>
      </p:sp>
      <p:sp>
        <p:nvSpPr>
          <p:cNvPr id="4" name="Content Placeholder 3"/>
          <p:cNvSpPr>
            <a:spLocks noGrp="1"/>
          </p:cNvSpPr>
          <p:nvPr>
            <p:ph sz="quarter" idx="1"/>
          </p:nvPr>
        </p:nvSpPr>
        <p:spPr/>
        <p:txBody>
          <a:bodyPr/>
          <a:lstStyle/>
          <a:p>
            <a:r>
              <a:rPr lang="en-US" dirty="0" smtClean="0"/>
              <a:t>Communist Party of Kampuchea (CPK)</a:t>
            </a:r>
          </a:p>
          <a:p>
            <a:r>
              <a:rPr lang="en-US" dirty="0" smtClean="0"/>
              <a:t>Took control of Cambodia in 1975</a:t>
            </a:r>
          </a:p>
          <a:p>
            <a:pPr lvl="1"/>
            <a:r>
              <a:rPr lang="en-US" dirty="0" smtClean="0"/>
              <a:t>Led by Pol Pot </a:t>
            </a:r>
          </a:p>
          <a:p>
            <a:r>
              <a:rPr lang="en-US" dirty="0" smtClean="0"/>
              <a:t>Ruled until 1979</a:t>
            </a:r>
          </a:p>
          <a:p>
            <a:r>
              <a:rPr lang="en-US" dirty="0" smtClean="0"/>
              <a:t>“Killing fields”: 2 million died </a:t>
            </a:r>
            <a:endParaRPr lang="en-US" dirty="0"/>
          </a:p>
        </p:txBody>
      </p:sp>
      <p:pic>
        <p:nvPicPr>
          <p:cNvPr id="5" name="Picture 4"/>
          <p:cNvPicPr>
            <a:picLocks noChangeAspect="1"/>
          </p:cNvPicPr>
          <p:nvPr/>
        </p:nvPicPr>
        <p:blipFill>
          <a:blip r:embed="rId2"/>
          <a:stretch>
            <a:fillRect/>
          </a:stretch>
        </p:blipFill>
        <p:spPr>
          <a:xfrm>
            <a:off x="4952232" y="3618537"/>
            <a:ext cx="3853440" cy="2623618"/>
          </a:xfrm>
          <a:prstGeom prst="rect">
            <a:avLst/>
          </a:prstGeom>
        </p:spPr>
      </p:pic>
    </p:spTree>
    <p:extLst>
      <p:ext uri="{BB962C8B-B14F-4D97-AF65-F5344CB8AC3E}">
        <p14:creationId xmlns:p14="http://schemas.microsoft.com/office/powerpoint/2010/main" val="37366814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Plan</a:t>
            </a:r>
            <a:endParaRPr lang="en-US" dirty="0"/>
          </a:p>
        </p:txBody>
      </p:sp>
      <p:sp>
        <p:nvSpPr>
          <p:cNvPr id="3" name="Content Placeholder 2"/>
          <p:cNvSpPr>
            <a:spLocks noGrp="1"/>
          </p:cNvSpPr>
          <p:nvPr>
            <p:ph sz="quarter" idx="1"/>
          </p:nvPr>
        </p:nvSpPr>
        <p:spPr>
          <a:xfrm>
            <a:off x="457200" y="1600200"/>
            <a:ext cx="8229600" cy="5018741"/>
          </a:xfrm>
        </p:spPr>
        <p:txBody>
          <a:bodyPr>
            <a:normAutofit/>
          </a:bodyPr>
          <a:lstStyle/>
          <a:p>
            <a:r>
              <a:rPr lang="en-US" dirty="0" smtClean="0"/>
              <a:t>Forced city people into the country to work on farms </a:t>
            </a:r>
          </a:p>
          <a:p>
            <a:pPr lvl="1"/>
            <a:r>
              <a:rPr lang="en-US" dirty="0" smtClean="0"/>
              <a:t>1,000’s died during evacuation</a:t>
            </a:r>
          </a:p>
          <a:p>
            <a:r>
              <a:rPr lang="en-US" dirty="0" smtClean="0"/>
              <a:t>GOAL: classless society (no rich, no poor)</a:t>
            </a:r>
          </a:p>
          <a:p>
            <a:pPr marL="0" indent="0">
              <a:buNone/>
            </a:pPr>
            <a:endParaRPr lang="en-US" dirty="0" smtClean="0"/>
          </a:p>
          <a:p>
            <a:r>
              <a:rPr lang="en-US" dirty="0" smtClean="0"/>
              <a:t>NO MORE: money, private property, Western clothing, religion</a:t>
            </a:r>
          </a:p>
          <a:p>
            <a:r>
              <a:rPr lang="en-US" dirty="0" smtClean="0"/>
              <a:t>All people must wear black </a:t>
            </a:r>
          </a:p>
        </p:txBody>
      </p:sp>
      <p:pic>
        <p:nvPicPr>
          <p:cNvPr id="4" name="Picture 3"/>
          <p:cNvPicPr>
            <a:picLocks noChangeAspect="1"/>
          </p:cNvPicPr>
          <p:nvPr/>
        </p:nvPicPr>
        <p:blipFill>
          <a:blip r:embed="rId3"/>
          <a:stretch>
            <a:fillRect/>
          </a:stretch>
        </p:blipFill>
        <p:spPr>
          <a:xfrm>
            <a:off x="5804751" y="4490012"/>
            <a:ext cx="2882049" cy="2003710"/>
          </a:xfrm>
          <a:prstGeom prst="rect">
            <a:avLst/>
          </a:prstGeom>
        </p:spPr>
      </p:pic>
    </p:spTree>
    <p:extLst>
      <p:ext uri="{BB962C8B-B14F-4D97-AF65-F5344CB8AC3E}">
        <p14:creationId xmlns:p14="http://schemas.microsoft.com/office/powerpoint/2010/main" val="17278548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Rights Violations</a:t>
            </a:r>
            <a:endParaRPr lang="en-US" dirty="0"/>
          </a:p>
        </p:txBody>
      </p:sp>
      <p:sp>
        <p:nvSpPr>
          <p:cNvPr id="3" name="Content Placeholder 2"/>
          <p:cNvSpPr>
            <a:spLocks noGrp="1"/>
          </p:cNvSpPr>
          <p:nvPr>
            <p:ph sz="quarter" idx="1"/>
          </p:nvPr>
        </p:nvSpPr>
        <p:spPr/>
        <p:txBody>
          <a:bodyPr/>
          <a:lstStyle/>
          <a:p>
            <a:r>
              <a:rPr lang="en-US" dirty="0"/>
              <a:t>ILLEGAL TO: </a:t>
            </a:r>
            <a:endParaRPr lang="en-US" dirty="0" smtClean="0"/>
          </a:p>
          <a:p>
            <a:pPr lvl="1"/>
            <a:r>
              <a:rPr lang="en-US" dirty="0" smtClean="0"/>
              <a:t>laugh</a:t>
            </a:r>
            <a:r>
              <a:rPr lang="en-US" dirty="0"/>
              <a:t>, hold meetings, leave their homes, show affection to </a:t>
            </a:r>
            <a:r>
              <a:rPr lang="en-US" dirty="0" smtClean="0"/>
              <a:t>family</a:t>
            </a:r>
          </a:p>
          <a:p>
            <a:pPr marL="0" indent="0">
              <a:buNone/>
            </a:pPr>
            <a:endParaRPr lang="en-US" sz="1000" dirty="0"/>
          </a:p>
          <a:p>
            <a:r>
              <a:rPr lang="en-US" dirty="0"/>
              <a:t>TORTURED &amp; KILLED: scholars, minorities (Vietnamese, Chinese), traitor soldiers</a:t>
            </a:r>
          </a:p>
          <a:p>
            <a:pPr lvl="1"/>
            <a:r>
              <a:rPr lang="en-US" dirty="0"/>
              <a:t>S-21 (most important prison) – held 14,000 &amp; only 12 </a:t>
            </a:r>
            <a:r>
              <a:rPr lang="en-US" dirty="0" smtClean="0"/>
              <a:t>survived</a:t>
            </a:r>
          </a:p>
          <a:p>
            <a:pPr marL="274320" lvl="1" indent="0">
              <a:buNone/>
            </a:pPr>
            <a:endParaRPr lang="en-US" sz="1000" dirty="0"/>
          </a:p>
          <a:p>
            <a:r>
              <a:rPr lang="en-US" dirty="0" smtClean="0"/>
              <a:t>12 hour workdays </a:t>
            </a:r>
            <a:r>
              <a:rPr lang="en-US" dirty="0"/>
              <a:t>to meet “Four-Year Plan” </a:t>
            </a:r>
            <a:endParaRPr lang="en-US" dirty="0" smtClean="0"/>
          </a:p>
          <a:p>
            <a:pPr lvl="1"/>
            <a:r>
              <a:rPr lang="en-US" dirty="0" smtClean="0"/>
              <a:t>Rice-</a:t>
            </a:r>
            <a:r>
              <a:rPr lang="en-US" dirty="0"/>
              <a:t>growing goal</a:t>
            </a:r>
          </a:p>
          <a:p>
            <a:pPr marL="0" indent="0">
              <a:buNone/>
            </a:pPr>
            <a:endParaRPr lang="en-US" dirty="0"/>
          </a:p>
        </p:txBody>
      </p:sp>
      <p:pic>
        <p:nvPicPr>
          <p:cNvPr id="4" name="Picture 3"/>
          <p:cNvPicPr>
            <a:picLocks noChangeAspect="1"/>
          </p:cNvPicPr>
          <p:nvPr/>
        </p:nvPicPr>
        <p:blipFill>
          <a:blip r:embed="rId2"/>
          <a:stretch>
            <a:fillRect/>
          </a:stretch>
        </p:blipFill>
        <p:spPr>
          <a:xfrm>
            <a:off x="5884353" y="5028902"/>
            <a:ext cx="2504657" cy="1668101"/>
          </a:xfrm>
          <a:prstGeom prst="rect">
            <a:avLst/>
          </a:prstGeom>
        </p:spPr>
      </p:pic>
    </p:spTree>
    <p:extLst>
      <p:ext uri="{BB962C8B-B14F-4D97-AF65-F5344CB8AC3E}">
        <p14:creationId xmlns:p14="http://schemas.microsoft.com/office/powerpoint/2010/main" val="3089226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Cambodia Today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1979: Vietnam invaded &amp; kicked out Khmer Rouge</a:t>
            </a:r>
          </a:p>
          <a:p>
            <a:r>
              <a:rPr lang="en-US" dirty="0" smtClean="0"/>
              <a:t>2 million died: </a:t>
            </a:r>
          </a:p>
          <a:p>
            <a:pPr lvl="1"/>
            <a:r>
              <a:rPr lang="en-US" dirty="0" smtClean="0"/>
              <a:t>disease, lack of medicine, starvation, execution, exhaustion (overworked)</a:t>
            </a:r>
          </a:p>
          <a:p>
            <a:pPr marL="274320" lvl="1" indent="0">
              <a:buNone/>
            </a:pPr>
            <a:endParaRPr lang="en-US" dirty="0" smtClean="0"/>
          </a:p>
          <a:p>
            <a:r>
              <a:rPr lang="en-US" dirty="0" smtClean="0"/>
              <a:t>Many widows &amp; orphans</a:t>
            </a:r>
          </a:p>
          <a:p>
            <a:r>
              <a:rPr lang="en-US" dirty="0" smtClean="0"/>
              <a:t>100,000’s fled country &amp; became refugees</a:t>
            </a:r>
          </a:p>
          <a:p>
            <a:r>
              <a:rPr lang="en-US" dirty="0" smtClean="0"/>
              <a:t>Mine explosions – dead &amp; disabled</a:t>
            </a:r>
          </a:p>
          <a:p>
            <a:r>
              <a:rPr lang="en-US" dirty="0" smtClean="0"/>
              <a:t>Mental health issues – trauma</a:t>
            </a:r>
          </a:p>
          <a:p>
            <a:r>
              <a:rPr lang="en-US" dirty="0" smtClean="0"/>
              <a:t>Poverty = still a problem today</a:t>
            </a:r>
          </a:p>
          <a:p>
            <a:endParaRPr lang="en-US" dirty="0"/>
          </a:p>
        </p:txBody>
      </p:sp>
    </p:spTree>
    <p:extLst>
      <p:ext uri="{BB962C8B-B14F-4D97-AF65-F5344CB8AC3E}">
        <p14:creationId xmlns:p14="http://schemas.microsoft.com/office/powerpoint/2010/main" val="41724860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a:t>
            </a:r>
            <a:endParaRPr lang="en-US" dirty="0"/>
          </a:p>
        </p:txBody>
      </p:sp>
      <p:pic>
        <p:nvPicPr>
          <p:cNvPr id="4" name="Content Placeholder 3"/>
          <p:cNvPicPr>
            <a:picLocks noGrp="1" noChangeAspect="1"/>
          </p:cNvPicPr>
          <p:nvPr>
            <p:ph sz="quarter" idx="1"/>
          </p:nvPr>
        </p:nvPicPr>
        <p:blipFill>
          <a:blip r:embed="rId2"/>
          <a:srcRect l="-11648" r="-11648"/>
          <a:stretch>
            <a:fillRect/>
          </a:stretch>
        </p:blipFill>
        <p:spPr>
          <a:xfrm>
            <a:off x="301625" y="1527175"/>
            <a:ext cx="8504238" cy="4572000"/>
          </a:xfrm>
          <a:prstGeom prst="rect">
            <a:avLst/>
          </a:prstGeom>
        </p:spPr>
      </p:pic>
    </p:spTree>
    <p:extLst>
      <p:ext uri="{BB962C8B-B14F-4D97-AF65-F5344CB8AC3E}">
        <p14:creationId xmlns:p14="http://schemas.microsoft.com/office/powerpoint/2010/main" val="15743473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4638"/>
            <a:ext cx="8503473" cy="798672"/>
          </a:xfrm>
        </p:spPr>
        <p:txBody>
          <a:bodyPr>
            <a:normAutofit fontScale="90000"/>
          </a:bodyPr>
          <a:lstStyle/>
          <a:p>
            <a:r>
              <a:rPr lang="en-US" dirty="0" smtClean="0"/>
              <a:t>Yugoslavia (Balkans): </a:t>
            </a:r>
            <a:br>
              <a:rPr lang="en-US" dirty="0" smtClean="0"/>
            </a:br>
            <a:r>
              <a:rPr lang="en-US" dirty="0" smtClean="0"/>
              <a:t>“Ethnic Cleansing” </a:t>
            </a:r>
            <a:endParaRPr lang="en-US" dirty="0"/>
          </a:p>
        </p:txBody>
      </p:sp>
      <p:pic>
        <p:nvPicPr>
          <p:cNvPr id="5" name="Picture 4"/>
          <p:cNvPicPr>
            <a:picLocks noChangeAspect="1"/>
          </p:cNvPicPr>
          <p:nvPr/>
        </p:nvPicPr>
        <p:blipFill>
          <a:blip r:embed="rId2"/>
          <a:stretch>
            <a:fillRect/>
          </a:stretch>
        </p:blipFill>
        <p:spPr>
          <a:xfrm>
            <a:off x="1788557" y="1645740"/>
            <a:ext cx="5882220" cy="4713129"/>
          </a:xfrm>
          <a:prstGeom prst="rect">
            <a:avLst/>
          </a:prstGeom>
        </p:spPr>
      </p:pic>
    </p:spTree>
    <p:extLst>
      <p:ext uri="{BB962C8B-B14F-4D97-AF65-F5344CB8AC3E}">
        <p14:creationId xmlns:p14="http://schemas.microsoft.com/office/powerpoint/2010/main" val="33860706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2004</TotalTime>
  <Words>752</Words>
  <Application>Microsoft Macintosh PowerPoint</Application>
  <PresentationFormat>On-screen Show (4:3)</PresentationFormat>
  <Paragraphs>110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Human Rights Violations: PART 1 </vt:lpstr>
      <vt:lpstr>Human Rights Violations  Around the World </vt:lpstr>
      <vt:lpstr>Cambodia: Khmer Rouge </vt:lpstr>
      <vt:lpstr>Background: Who was the Khmer Rouge?</vt:lpstr>
      <vt:lpstr>Communist Plan</vt:lpstr>
      <vt:lpstr>Human Rights Violations</vt:lpstr>
      <vt:lpstr>Life in Cambodia Today</vt:lpstr>
      <vt:lpstr>Statistics </vt:lpstr>
      <vt:lpstr>Yugoslavia (Balkans):  “Ethnic Cleansing” </vt:lpstr>
      <vt:lpstr>Background</vt:lpstr>
      <vt:lpstr>Leader </vt:lpstr>
      <vt:lpstr>Conflict in Kosovo</vt:lpstr>
      <vt:lpstr>5 Phases of Ethnic Cleansing</vt:lpstr>
      <vt:lpstr>Gjylizare Babatinca, 32 says:</vt:lpstr>
      <vt:lpstr>Actions Taken </vt:lpstr>
      <vt:lpstr>South Africa: Apartheid </vt:lpstr>
      <vt:lpstr>Background</vt:lpstr>
      <vt:lpstr>Human Rights Violations: Apartheid in South Africa </vt:lpstr>
      <vt:lpstr>PowerPoint Presentation</vt:lpstr>
      <vt:lpstr>PowerPoint Presentation</vt:lpstr>
      <vt:lpstr>Actions Taken: People who fought against Apartheid </vt:lpstr>
      <vt:lpstr>SOURCES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Violations </dc:title>
  <dc:subject/>
  <dc:creator>Lindsay Lyons</dc:creator>
  <cp:keywords/>
  <dc:description/>
  <cp:lastModifiedBy>Lindsay Lyons</cp:lastModifiedBy>
  <cp:revision>46</cp:revision>
  <dcterms:created xsi:type="dcterms:W3CDTF">2012-12-16T15:01:02Z</dcterms:created>
  <dcterms:modified xsi:type="dcterms:W3CDTF">2012-12-18T00:25:37Z</dcterms:modified>
  <cp:category/>
</cp:coreProperties>
</file>