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  <p:sldId id="265" r:id="rId4"/>
    <p:sldId id="266" r:id="rId5"/>
    <p:sldId id="257" r:id="rId6"/>
    <p:sldId id="260" r:id="rId7"/>
    <p:sldId id="259" r:id="rId8"/>
    <p:sldId id="261" r:id="rId9"/>
    <p:sldId id="262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0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975F4B4-9028-554C-8A30-112A56475692}" type="datetimeFigureOut">
              <a:rPr lang="en-US" smtClean="0"/>
              <a:t>9/29/12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CB2B074-D6C8-5944-8AB8-1D9D849171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3</a:t>
            </a:r>
          </a:p>
          <a:p>
            <a:r>
              <a:rPr lang="en-US" dirty="0" smtClean="0"/>
              <a:t>Ms. Lyons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&amp; social revolutions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2942450" cy="63976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Communism</a:t>
            </a:r>
            <a:endParaRPr lang="en-US" dirty="0">
              <a:latin typeface="Calibri" charset="0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sz="half" idx="2"/>
          </p:nvPr>
        </p:nvSpPr>
        <p:spPr>
          <a:xfrm>
            <a:off x="238108" y="2875007"/>
            <a:ext cx="4259280" cy="343561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charset="0"/>
              </a:rPr>
              <a:t>Karl Marx &amp; Friedrich Engels</a:t>
            </a:r>
          </a:p>
          <a:p>
            <a:pPr lvl="1"/>
            <a:r>
              <a:rPr lang="en-US" sz="2200" i="1" dirty="0">
                <a:latin typeface="Calibri" charset="0"/>
              </a:rPr>
              <a:t>Communist </a:t>
            </a:r>
            <a:r>
              <a:rPr lang="en-US" sz="2200" i="1" dirty="0" smtClean="0">
                <a:latin typeface="Calibri" charset="0"/>
              </a:rPr>
              <a:t>Manifesto</a:t>
            </a:r>
          </a:p>
          <a:p>
            <a:pPr marL="365760" lvl="1" indent="0">
              <a:buNone/>
            </a:pPr>
            <a:endParaRPr lang="en-US" dirty="0">
              <a:latin typeface="Calibri" charset="0"/>
            </a:endParaRPr>
          </a:p>
          <a:p>
            <a:r>
              <a:rPr lang="en-US" b="1" dirty="0" err="1">
                <a:latin typeface="Calibri" charset="0"/>
              </a:rPr>
              <a:t>Gov</a:t>
            </a:r>
            <a:r>
              <a:rPr lang="ja-JP" altLang="en-US" b="1" dirty="0">
                <a:latin typeface="Calibri" charset="0"/>
              </a:rPr>
              <a:t>’</a:t>
            </a:r>
            <a:r>
              <a:rPr lang="en-US" b="1" dirty="0">
                <a:latin typeface="Calibri" charset="0"/>
              </a:rPr>
              <a:t>t controls prices 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Bourgeoisie (rich) </a:t>
            </a:r>
            <a:r>
              <a:rPr lang="en-US" dirty="0">
                <a:latin typeface="Calibri" charset="0"/>
              </a:rPr>
              <a:t>vs. proletariat (poor workers) </a:t>
            </a:r>
          </a:p>
          <a:p>
            <a:pPr lvl="1"/>
            <a:r>
              <a:rPr lang="en-US" dirty="0">
                <a:latin typeface="Calibri" charset="0"/>
              </a:rPr>
              <a:t>Proletariat will revolt </a:t>
            </a:r>
          </a:p>
          <a:p>
            <a:pPr lvl="1"/>
            <a:r>
              <a:rPr lang="en-US" dirty="0">
                <a:latin typeface="Calibri" charset="0"/>
              </a:rPr>
              <a:t>There will be a classless society </a:t>
            </a:r>
          </a:p>
        </p:txBody>
      </p:sp>
      <p:sp>
        <p:nvSpPr>
          <p:cNvPr id="717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0097" y="1722438"/>
            <a:ext cx="2826703" cy="639762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Capitalism </a:t>
            </a:r>
            <a:endParaRPr lang="en-US" dirty="0">
              <a:latin typeface="Calibri" charset="0"/>
            </a:endParaRPr>
          </a:p>
        </p:txBody>
      </p:sp>
      <p:sp>
        <p:nvSpPr>
          <p:cNvPr id="717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75006"/>
            <a:ext cx="4041776" cy="3251155"/>
          </a:xfrm>
        </p:spPr>
        <p:txBody>
          <a:bodyPr/>
          <a:lstStyle/>
          <a:p>
            <a:pPr marL="342900" lvl="2" indent="-342900"/>
            <a:r>
              <a:rPr lang="en-US" sz="2200" dirty="0">
                <a:latin typeface="Calibri" charset="0"/>
              </a:rPr>
              <a:t>Adam </a:t>
            </a:r>
            <a:r>
              <a:rPr lang="en-US" sz="2200" dirty="0" smtClean="0">
                <a:latin typeface="Calibri" charset="0"/>
              </a:rPr>
              <a:t>Smith</a:t>
            </a:r>
          </a:p>
          <a:p>
            <a:pPr marL="617220" lvl="3" indent="-342900"/>
            <a:r>
              <a:rPr lang="en-US" sz="2000" i="1" dirty="0" smtClean="0">
                <a:latin typeface="Calibri" charset="0"/>
              </a:rPr>
              <a:t>Wealth </a:t>
            </a:r>
            <a:r>
              <a:rPr lang="en-US" sz="2000" i="1" dirty="0">
                <a:latin typeface="Calibri" charset="0"/>
              </a:rPr>
              <a:t>of Nations </a:t>
            </a:r>
            <a:endParaRPr lang="en-US" sz="2000" i="1" dirty="0" smtClean="0">
              <a:latin typeface="Calibri" charset="0"/>
            </a:endParaRPr>
          </a:p>
          <a:p>
            <a:pPr marL="274320" lvl="3" indent="0">
              <a:buNone/>
            </a:pPr>
            <a:endParaRPr lang="en-US" sz="2000" i="1" dirty="0">
              <a:latin typeface="Calibri" charset="0"/>
            </a:endParaRPr>
          </a:p>
          <a:p>
            <a:pPr marL="342900" lvl="2" indent="-342900"/>
            <a:r>
              <a:rPr lang="en-US" sz="2200" b="1" dirty="0" smtClean="0">
                <a:latin typeface="Calibri" charset="0"/>
              </a:rPr>
              <a:t>Businesses control prices </a:t>
            </a:r>
          </a:p>
          <a:p>
            <a:pPr marL="617220" lvl="3" indent="-342900"/>
            <a:r>
              <a:rPr lang="en-US" sz="2200" dirty="0" smtClean="0">
                <a:latin typeface="Calibri" charset="0"/>
              </a:rPr>
              <a:t>based </a:t>
            </a:r>
            <a:r>
              <a:rPr lang="en-US" sz="2200" dirty="0">
                <a:latin typeface="Calibri" charset="0"/>
              </a:rPr>
              <a:t>on supply &amp; </a:t>
            </a:r>
            <a:r>
              <a:rPr lang="en-US" sz="2200" dirty="0" smtClean="0">
                <a:latin typeface="Calibri" charset="0"/>
              </a:rPr>
              <a:t>demand</a:t>
            </a:r>
          </a:p>
          <a:p>
            <a:pPr marL="274320" lvl="3" indent="0">
              <a:buNone/>
            </a:pPr>
            <a:r>
              <a:rPr lang="en-US" sz="2200" dirty="0" smtClean="0">
                <a:latin typeface="Calibri" charset="0"/>
              </a:rPr>
              <a:t> </a:t>
            </a:r>
            <a:endParaRPr lang="en-US" sz="2200" dirty="0">
              <a:latin typeface="Calibri" charset="0"/>
            </a:endParaRPr>
          </a:p>
          <a:p>
            <a:pPr marL="342900" lvl="2" indent="-342900"/>
            <a:r>
              <a:rPr lang="en-US" altLang="ja-JP" sz="2400" dirty="0" smtClean="0">
                <a:latin typeface="Calibri" charset="0"/>
              </a:rPr>
              <a:t>Laissez-faire</a:t>
            </a:r>
          </a:p>
          <a:p>
            <a:pPr marL="617220" lvl="3" indent="-342900"/>
            <a:r>
              <a:rPr lang="ja-JP" altLang="en-US" sz="2200" dirty="0" smtClean="0">
                <a:latin typeface="Calibri" charset="0"/>
              </a:rPr>
              <a:t>“</a:t>
            </a:r>
            <a:r>
              <a:rPr lang="en-US" sz="2200" dirty="0">
                <a:latin typeface="Calibri" charset="0"/>
              </a:rPr>
              <a:t>Free trade</a:t>
            </a:r>
            <a:r>
              <a:rPr lang="ja-JP" altLang="en-US" sz="2200" dirty="0">
                <a:latin typeface="Calibri" charset="0"/>
              </a:rPr>
              <a:t>”</a:t>
            </a:r>
            <a:r>
              <a:rPr lang="en-US" sz="2200" dirty="0">
                <a:latin typeface="Calibri" charset="0"/>
              </a:rPr>
              <a:t> </a:t>
            </a:r>
          </a:p>
          <a:p>
            <a:pPr marL="342900" lvl="2" indent="-342900">
              <a:buFont typeface="Arial" charset="0"/>
              <a:buNone/>
            </a:pPr>
            <a:endParaRPr lang="en-US" i="1" dirty="0">
              <a:latin typeface="Calibri" charset="0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2 big Political Systems</a:t>
            </a:r>
            <a:endParaRPr lang="en-US" dirty="0">
              <a:latin typeface="Calibri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63" y="1218019"/>
            <a:ext cx="2812924" cy="165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4502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717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Monarchy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ruler (king/queen)</a:t>
            </a:r>
          </a:p>
          <a:p>
            <a:pPr lvl="1"/>
            <a:r>
              <a:rPr lang="en-US" dirty="0" smtClean="0"/>
              <a:t>Example: William &amp; Mary (England) </a:t>
            </a:r>
          </a:p>
          <a:p>
            <a:r>
              <a:rPr lang="en-US" dirty="0" smtClean="0"/>
              <a:t>Absolutism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100% power</a:t>
            </a:r>
          </a:p>
          <a:p>
            <a:pPr lvl="1"/>
            <a:r>
              <a:rPr lang="en-US" dirty="0" smtClean="0"/>
              <a:t>Example: Louis XIV (</a:t>
            </a:r>
            <a:r>
              <a:rPr lang="en-US" i="1" dirty="0" smtClean="0"/>
              <a:t>France</a:t>
            </a:r>
            <a:r>
              <a:rPr lang="en-US" dirty="0" smtClean="0"/>
              <a:t>), Suleiman (</a:t>
            </a:r>
            <a:r>
              <a:rPr lang="en-US" i="1" dirty="0" smtClean="0"/>
              <a:t>Ottoman Empire</a:t>
            </a:r>
            <a:r>
              <a:rPr lang="en-US" dirty="0" smtClean="0"/>
              <a:t>), Peter the Great (</a:t>
            </a:r>
            <a:r>
              <a:rPr lang="en-US" i="1" dirty="0" smtClean="0"/>
              <a:t>Russia</a:t>
            </a:r>
            <a:r>
              <a:rPr lang="en-US" dirty="0" smtClean="0"/>
              <a:t>) 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/>
              <a:t>Divine </a:t>
            </a:r>
            <a:r>
              <a:rPr lang="en-US" sz="2000" dirty="0" smtClean="0"/>
              <a:t>right</a:t>
            </a:r>
          </a:p>
          <a:p>
            <a:pPr marL="547688" lvl="2" indent="-201613">
              <a:buClr>
                <a:schemeClr val="accent2"/>
              </a:buClr>
              <a:buFont typeface="Wingdings 2" pitchFamily="18" charset="2"/>
              <a:buChar char=""/>
            </a:pPr>
            <a:r>
              <a:rPr lang="en-US" sz="1800" dirty="0" smtClean="0">
                <a:solidFill>
                  <a:srgbClr val="FF0000"/>
                </a:solidFill>
              </a:rPr>
              <a:t>God chooses ruler</a:t>
            </a:r>
          </a:p>
          <a:p>
            <a:pPr lvl="1"/>
            <a:r>
              <a:rPr lang="en-US" dirty="0" smtClean="0"/>
              <a:t>Example: China </a:t>
            </a:r>
          </a:p>
          <a:p>
            <a:r>
              <a:rPr lang="en-US" dirty="0" smtClean="0"/>
              <a:t>Democracy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People rule </a:t>
            </a:r>
          </a:p>
          <a:p>
            <a:pPr lvl="1"/>
            <a:r>
              <a:rPr lang="en-US" dirty="0" smtClean="0"/>
              <a:t>Example: ancient Greece (Athens) </a:t>
            </a:r>
          </a:p>
          <a:p>
            <a:r>
              <a:rPr lang="en-US" dirty="0" smtClean="0"/>
              <a:t>Feudalism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System based on land ownership &amp; military support</a:t>
            </a:r>
          </a:p>
          <a:p>
            <a:pPr lvl="1"/>
            <a:r>
              <a:rPr lang="en-US" dirty="0" smtClean="0"/>
              <a:t>Example: Europe (Middle Ages) &amp; Japan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Political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4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Industrial Revolution, People Had even more ideas…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Liberalism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Gov’t should protect people’s rights </a:t>
            </a:r>
          </a:p>
          <a:p>
            <a:endParaRPr lang="en-US" dirty="0" smtClean="0"/>
          </a:p>
          <a:p>
            <a:r>
              <a:rPr lang="en-US" i="1" dirty="0" smtClean="0"/>
              <a:t>“Democrats” today</a:t>
            </a:r>
          </a:p>
          <a:p>
            <a:pPr marL="45720" indent="0">
              <a:buNone/>
            </a:pPr>
            <a:endParaRPr lang="en-US" dirty="0"/>
          </a:p>
          <a:p>
            <a:pPr lvl="1"/>
            <a:r>
              <a:rPr lang="en-US" u="sng" dirty="0" smtClean="0"/>
              <a:t>Remember: </a:t>
            </a:r>
            <a:r>
              <a:rPr lang="en-US" b="1" dirty="0" smtClean="0"/>
              <a:t>corporations </a:t>
            </a:r>
            <a:r>
              <a:rPr lang="en-US" dirty="0" smtClean="0"/>
              <a:t>are legally “people,” so they liked this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Conservatism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Keep the same people in charge (monarchs) </a:t>
            </a:r>
          </a:p>
          <a:p>
            <a:endParaRPr lang="en-US" dirty="0"/>
          </a:p>
          <a:p>
            <a:r>
              <a:rPr lang="en-US" i="1" dirty="0" smtClean="0"/>
              <a:t>“Republicans” today 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Philosophies (-isms)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Make money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Social Darwinism</a:t>
            </a:r>
          </a:p>
          <a:p>
            <a:pPr lvl="1">
              <a:lnSpc>
                <a:spcPct val="80000"/>
              </a:lnSpc>
            </a:pPr>
            <a:r>
              <a:rPr lang="ja-JP" altLang="en-US" sz="2200" dirty="0" smtClean="0">
                <a:latin typeface="Calibri" charset="0"/>
              </a:rPr>
              <a:t>“</a:t>
            </a:r>
            <a:r>
              <a:rPr lang="en-US" sz="2200" dirty="0" smtClean="0">
                <a:latin typeface="Calibri" charset="0"/>
              </a:rPr>
              <a:t>Survival of the fittest</a:t>
            </a:r>
            <a:r>
              <a:rPr lang="ja-JP" altLang="en-US" sz="2200" dirty="0" smtClean="0">
                <a:latin typeface="Calibri" charset="0"/>
              </a:rPr>
              <a:t>”</a:t>
            </a:r>
            <a:endParaRPr lang="en-US" altLang="ja-JP" sz="2200" dirty="0" smtClean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Strong survive &amp; weak die</a:t>
            </a:r>
            <a:endParaRPr lang="en-US" sz="2200" dirty="0" smtClean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 smtClean="0">
                <a:latin typeface="Calibri" charset="0"/>
              </a:rPr>
              <a:t>Used for: businesses, racism, imperialism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497388" y="1722438"/>
            <a:ext cx="4365513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GOAL: Help all people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latin typeface="Calibri" charset="0"/>
              </a:rPr>
              <a:t>Social reformism</a:t>
            </a:r>
          </a:p>
          <a:p>
            <a:pPr lvl="1">
              <a:lnSpc>
                <a:spcPct val="80000"/>
              </a:lnSpc>
            </a:pPr>
            <a:r>
              <a:rPr lang="en-US" sz="2200" dirty="0" err="1">
                <a:latin typeface="Calibri" charset="0"/>
              </a:rPr>
              <a:t>G</a:t>
            </a:r>
            <a:r>
              <a:rPr lang="en-US" sz="2200" dirty="0" err="1" smtClean="0">
                <a:latin typeface="Calibri" charset="0"/>
              </a:rPr>
              <a:t>ov</a:t>
            </a:r>
            <a:r>
              <a:rPr lang="ja-JP" altLang="en-US" sz="2200" dirty="0" smtClean="0">
                <a:latin typeface="Calibri" charset="0"/>
              </a:rPr>
              <a:t>’</a:t>
            </a:r>
            <a:r>
              <a:rPr lang="en-US" sz="2200" dirty="0" smtClean="0">
                <a:latin typeface="Calibri" charset="0"/>
              </a:rPr>
              <a:t>t </a:t>
            </a:r>
            <a:r>
              <a:rPr lang="en-US" sz="2200" dirty="0">
                <a:latin typeface="Calibri" charset="0"/>
              </a:rPr>
              <a:t>should help the poor (child labor) </a:t>
            </a:r>
            <a:endParaRPr lang="en-US" sz="2200" dirty="0" smtClean="0">
              <a:latin typeface="Calibri" charset="0"/>
            </a:endParaRPr>
          </a:p>
          <a:p>
            <a:pPr lvl="2">
              <a:lnSpc>
                <a:spcPct val="80000"/>
              </a:lnSpc>
            </a:pPr>
            <a:r>
              <a:rPr lang="en-US" dirty="0">
                <a:latin typeface="Calibri" charset="0"/>
              </a:rPr>
              <a:t>John Stuart </a:t>
            </a:r>
            <a:r>
              <a:rPr lang="en-US" dirty="0" smtClean="0">
                <a:latin typeface="Calibri" charset="0"/>
              </a:rPr>
              <a:t>Mill</a:t>
            </a:r>
          </a:p>
          <a:p>
            <a:pPr lvl="1">
              <a:lnSpc>
                <a:spcPct val="80000"/>
              </a:lnSpc>
            </a:pPr>
            <a:endParaRPr lang="en-US" sz="2200" dirty="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en-US" sz="2500" dirty="0" smtClean="0">
                <a:latin typeface="Calibri" charset="0"/>
              </a:rPr>
              <a:t>Utopian Socialism </a:t>
            </a:r>
            <a:endParaRPr lang="en-US" sz="2500" dirty="0">
              <a:latin typeface="Calibri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Calibri" charset="0"/>
              </a:rPr>
              <a:t>A</a:t>
            </a:r>
            <a:r>
              <a:rPr lang="en-US" sz="2200" dirty="0" smtClean="0">
                <a:latin typeface="Calibri" charset="0"/>
              </a:rPr>
              <a:t>ll </a:t>
            </a:r>
            <a:r>
              <a:rPr lang="en-US" sz="2200" dirty="0">
                <a:latin typeface="Calibri" charset="0"/>
              </a:rPr>
              <a:t>property &amp; work is shared = no </a:t>
            </a:r>
            <a:r>
              <a:rPr lang="en-US" sz="2200" dirty="0" smtClean="0">
                <a:latin typeface="Calibri" charset="0"/>
              </a:rPr>
              <a:t>fighting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latin typeface="Calibri" charset="0"/>
              </a:rPr>
              <a:t>Karl Marx &amp; Friedrich Engels  </a:t>
            </a:r>
            <a:endParaRPr lang="en-US" dirty="0">
              <a:latin typeface="Calibri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Philosophies (-isms) 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19" y="4541939"/>
            <a:ext cx="2286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88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More education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Taught to obey authority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Romanticism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Feelings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Realism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Showed harsh lives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ea typeface="+mn-ea"/>
              </a:rPr>
              <a:t>poverty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Impressionism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Trippy </a:t>
            </a:r>
            <a:endParaRPr lang="en-US" dirty="0" smtClean="0">
              <a:ea typeface="+mn-ea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Education &amp; the Arts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12077"/>
            <a:ext cx="2362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35" y="4708506"/>
            <a:ext cx="203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19071"/>
            <a:ext cx="213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7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Sadler Report </a:t>
            </a:r>
          </a:p>
          <a:p>
            <a:pPr lvl="1"/>
            <a:r>
              <a:rPr lang="en-US" dirty="0">
                <a:latin typeface="Calibri" charset="0"/>
              </a:rPr>
              <a:t>Regulated factories in Great Britain</a:t>
            </a:r>
          </a:p>
          <a:p>
            <a:pPr lvl="1"/>
            <a:r>
              <a:rPr lang="en-US" dirty="0">
                <a:latin typeface="Calibri" charset="0"/>
              </a:rPr>
              <a:t>Made child labor better</a:t>
            </a:r>
          </a:p>
          <a:p>
            <a:pPr lvl="2"/>
            <a:r>
              <a:rPr lang="en-US" dirty="0">
                <a:latin typeface="Calibri" charset="0"/>
              </a:rPr>
              <a:t>Kids under 9 years old cannot work</a:t>
            </a:r>
          </a:p>
          <a:p>
            <a:pPr lvl="2"/>
            <a:r>
              <a:rPr lang="en-US" dirty="0">
                <a:latin typeface="Calibri" charset="0"/>
              </a:rPr>
              <a:t>Kids under 18 years old = can only work low # of hours 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Social Reform </a:t>
            </a:r>
            <a:r>
              <a:rPr lang="en-US" dirty="0">
                <a:latin typeface="Calibri" charset="0"/>
              </a:rPr>
              <a:t>Laws 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6766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31575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They could! </a:t>
            </a:r>
            <a:r>
              <a:rPr lang="en-US" dirty="0" smtClean="0"/>
              <a:t>(technology = b</a:t>
            </a:r>
            <a:r>
              <a:rPr lang="en-US" dirty="0" smtClean="0"/>
              <a:t>etter transportation)</a:t>
            </a:r>
            <a:endParaRPr lang="en-US" dirty="0" smtClean="0"/>
          </a:p>
          <a:p>
            <a:pPr lvl="1"/>
            <a:r>
              <a:rPr lang="en-US" dirty="0" smtClean="0"/>
              <a:t>Population </a:t>
            </a:r>
            <a:r>
              <a:rPr lang="en-US" dirty="0" smtClean="0"/>
              <a:t>growth (too crowded) </a:t>
            </a:r>
            <a:endParaRPr lang="en-US" dirty="0" smtClean="0"/>
          </a:p>
          <a:p>
            <a:pPr lvl="1"/>
            <a:r>
              <a:rPr lang="en-US" dirty="0" smtClean="0"/>
              <a:t>Social/political </a:t>
            </a:r>
            <a:r>
              <a:rPr lang="en-US" dirty="0" smtClean="0"/>
              <a:t>systems were better in other countries</a:t>
            </a:r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Russian Jews fled Anti-Semitic violence </a:t>
            </a:r>
          </a:p>
          <a:p>
            <a:pPr lvl="1"/>
            <a:r>
              <a:rPr lang="en-US" dirty="0" smtClean="0"/>
              <a:t>Italian farmers wanted better economy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Migration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3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581400"/>
            <a:ext cx="4391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772794"/>
            <a:ext cx="8229600" cy="4277169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Ireland (1845)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Potato </a:t>
            </a:r>
            <a:r>
              <a:rPr lang="en-US" dirty="0">
                <a:latin typeface="Calibri" charset="0"/>
              </a:rPr>
              <a:t>crops failed </a:t>
            </a:r>
          </a:p>
          <a:p>
            <a:pPr lvl="1"/>
            <a:r>
              <a:rPr lang="en-US" dirty="0">
                <a:latin typeface="Calibri" charset="0"/>
              </a:rPr>
              <a:t>Famine (many people starved) </a:t>
            </a:r>
          </a:p>
          <a:p>
            <a:pPr lvl="1"/>
            <a:r>
              <a:rPr lang="en-US" dirty="0">
                <a:latin typeface="Calibri" charset="0"/>
              </a:rPr>
              <a:t>Came to the United States </a:t>
            </a:r>
          </a:p>
          <a:p>
            <a:pPr lvl="1"/>
            <a:endParaRPr lang="en-US" dirty="0">
              <a:latin typeface="Calibri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Most Common on the Regents:</a:t>
            </a:r>
            <a:endParaRPr lang="en-US" dirty="0">
              <a:latin typeface="Calibri" charset="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8100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76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78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290</TotalTime>
  <Words>383</Words>
  <Application>Microsoft Macintosh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Economic &amp; social revolutions</vt:lpstr>
      <vt:lpstr>Different Political Systems</vt:lpstr>
      <vt:lpstr>After the Industrial Revolution, People Had even more ideas…</vt:lpstr>
      <vt:lpstr>Philosophies (-isms) </vt:lpstr>
      <vt:lpstr>Philosophies (-isms) </vt:lpstr>
      <vt:lpstr>Education &amp; the Arts </vt:lpstr>
      <vt:lpstr>Social Reform Laws </vt:lpstr>
      <vt:lpstr>Global Migration </vt:lpstr>
      <vt:lpstr>Most Common on the Regents:</vt:lpstr>
      <vt:lpstr>The 2 big Political Systems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&amp; Social Revolutions</dc:title>
  <dc:creator>Lindsay Lyons</dc:creator>
  <cp:lastModifiedBy>Lindsay Lyons</cp:lastModifiedBy>
  <cp:revision>9</cp:revision>
  <dcterms:created xsi:type="dcterms:W3CDTF">2012-09-23T15:33:41Z</dcterms:created>
  <dcterms:modified xsi:type="dcterms:W3CDTF">2012-09-29T20:29:56Z</dcterms:modified>
</cp:coreProperties>
</file>