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0317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2 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 now written in everyday language</a:t>
            </a:r>
          </a:p>
          <a:p>
            <a:r>
              <a:rPr lang="en-US" dirty="0" smtClean="0"/>
              <a:t>NOT Latin or Greek (only learned/spoken in school) </a:t>
            </a:r>
          </a:p>
          <a:p>
            <a:endParaRPr lang="en-US" dirty="0" smtClean="0"/>
          </a:p>
          <a:p>
            <a:r>
              <a:rPr lang="en-US" dirty="0" smtClean="0"/>
              <a:t>Dante </a:t>
            </a:r>
          </a:p>
          <a:p>
            <a:pPr lvl="1"/>
            <a:r>
              <a:rPr lang="en-US" i="1" dirty="0"/>
              <a:t>The Divide Comedy</a:t>
            </a:r>
            <a:r>
              <a:rPr lang="en-US" dirty="0"/>
              <a:t> – a story through heaven &amp; </a:t>
            </a:r>
            <a:r>
              <a:rPr lang="en-US" dirty="0" smtClean="0"/>
              <a:t>hell</a:t>
            </a:r>
            <a:endParaRPr lang="en-US" i="1" dirty="0" smtClean="0"/>
          </a:p>
          <a:p>
            <a:r>
              <a:rPr lang="en-US" dirty="0" smtClean="0"/>
              <a:t>Cervantes</a:t>
            </a:r>
          </a:p>
          <a:p>
            <a:pPr lvl="1"/>
            <a:r>
              <a:rPr lang="en-US" i="1" dirty="0"/>
              <a:t>Don Quixote </a:t>
            </a:r>
            <a:r>
              <a:rPr lang="en-US" dirty="0"/>
              <a:t>– picks on knights &amp; </a:t>
            </a:r>
            <a:r>
              <a:rPr lang="en-US" dirty="0" smtClean="0"/>
              <a:t>chivalry</a:t>
            </a:r>
          </a:p>
          <a:p>
            <a:r>
              <a:rPr lang="en-US" dirty="0" smtClean="0"/>
              <a:t>Shakespeare </a:t>
            </a:r>
          </a:p>
          <a:p>
            <a:pPr lvl="1"/>
            <a:r>
              <a:rPr lang="en-US" i="1" dirty="0" smtClean="0"/>
              <a:t>Romeo &amp; Juliet, Hamlet - </a:t>
            </a:r>
            <a:r>
              <a:rPr lang="en-US" dirty="0" smtClean="0"/>
              <a:t>plays</a:t>
            </a:r>
            <a:r>
              <a:rPr lang="en-US" dirty="0"/>
              <a:t>, wrote about human emotions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Machiavelli </a:t>
            </a:r>
          </a:p>
          <a:p>
            <a:pPr lvl="1"/>
            <a:r>
              <a:rPr lang="en-US" i="1" dirty="0"/>
              <a:t>The Prince</a:t>
            </a:r>
            <a:r>
              <a:rPr lang="en-US" dirty="0"/>
              <a:t> – rulers should use any means necessary for success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76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 Invented!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1</a:t>
            </a:r>
            <a:r>
              <a:rPr lang="en-US" baseline="30000" dirty="0" smtClean="0"/>
              <a:t>st</a:t>
            </a:r>
            <a:r>
              <a:rPr lang="en-US" dirty="0" smtClean="0"/>
              <a:t> invented in China</a:t>
            </a:r>
          </a:p>
          <a:p>
            <a:r>
              <a:rPr lang="en-US" dirty="0"/>
              <a:t>Germany, </a:t>
            </a:r>
            <a:r>
              <a:rPr lang="en-US" dirty="0" smtClean="0"/>
              <a:t>1456: Movable type invented by Johannes Gutenberg</a:t>
            </a:r>
          </a:p>
          <a:p>
            <a:pPr lvl="1"/>
            <a:r>
              <a:rPr lang="en-US" dirty="0" smtClean="0"/>
              <a:t>Printed Bibles at first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EFFECTS: </a:t>
            </a:r>
          </a:p>
          <a:p>
            <a:pPr lvl="1"/>
            <a:r>
              <a:rPr lang="en-US" dirty="0" smtClean="0"/>
              <a:t>Easier access to books</a:t>
            </a:r>
          </a:p>
          <a:p>
            <a:pPr lvl="1"/>
            <a:r>
              <a:rPr lang="en-US" dirty="0" smtClean="0"/>
              <a:t>Literacy increased</a:t>
            </a:r>
          </a:p>
          <a:p>
            <a:pPr lvl="1"/>
            <a:r>
              <a:rPr lang="en-US" dirty="0" smtClean="0"/>
              <a:t>Ideas spread faster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867" y="2716389"/>
            <a:ext cx="34036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Renaissance: 1300’s-1500’s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Plague is ending </a:t>
            </a:r>
          </a:p>
          <a:p>
            <a:r>
              <a:rPr lang="en-US" dirty="0" smtClean="0"/>
              <a:t>Feudalism is dead</a:t>
            </a:r>
          </a:p>
          <a:p>
            <a:r>
              <a:rPr lang="en-US" dirty="0" smtClean="0"/>
              <a:t>Commercial Revolution revives trade </a:t>
            </a:r>
            <a:endParaRPr lang="en-US" dirty="0"/>
          </a:p>
          <a:p>
            <a:pPr lvl="1"/>
            <a:r>
              <a:rPr lang="en-US" dirty="0" smtClean="0"/>
              <a:t>Italian city-states (Venice)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6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means…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“Rebirth”</a:t>
            </a:r>
          </a:p>
          <a:p>
            <a:r>
              <a:rPr lang="en-US" dirty="0" smtClean="0"/>
              <a:t>Europe came out of the Dark Ages </a:t>
            </a:r>
          </a:p>
          <a:p>
            <a:r>
              <a:rPr lang="en-US" dirty="0" smtClean="0"/>
              <a:t>European Golden Age</a:t>
            </a:r>
          </a:p>
          <a:p>
            <a:pPr lvl="1"/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1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 Ages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</a:p>
          <a:p>
            <a:r>
              <a:rPr lang="en-US" dirty="0" smtClean="0"/>
              <a:t>Church </a:t>
            </a:r>
          </a:p>
          <a:p>
            <a:r>
              <a:rPr lang="en-US" dirty="0" smtClean="0"/>
              <a:t>Death</a:t>
            </a:r>
          </a:p>
          <a:p>
            <a:r>
              <a:rPr lang="en-US" dirty="0" smtClean="0"/>
              <a:t>Heaven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Renaissance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Living world</a:t>
            </a:r>
          </a:p>
          <a:p>
            <a:r>
              <a:rPr lang="en-US" dirty="0" smtClean="0"/>
              <a:t>Achievements of people</a:t>
            </a:r>
          </a:p>
          <a:p>
            <a:r>
              <a:rPr lang="en-US" dirty="0" smtClean="0"/>
              <a:t>Education  </a:t>
            </a:r>
          </a:p>
          <a:p>
            <a:r>
              <a:rPr lang="en-US" dirty="0" smtClean="0"/>
              <a:t>These were all part of the ideology: </a:t>
            </a:r>
            <a:r>
              <a:rPr lang="en-US" b="1" u="sng" dirty="0" smtClean="0"/>
              <a:t>Humanism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5393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&amp; Architecture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&amp; Roman influences</a:t>
            </a:r>
          </a:p>
          <a:p>
            <a:pPr lvl="1"/>
            <a:r>
              <a:rPr lang="en-US" dirty="0" smtClean="0"/>
              <a:t>Columns, domes, arche</a:t>
            </a:r>
            <a:r>
              <a:rPr lang="en-US" dirty="0"/>
              <a:t>s</a:t>
            </a:r>
            <a:r>
              <a:rPr lang="en-US" dirty="0" smtClean="0"/>
              <a:t> (architecture) </a:t>
            </a:r>
          </a:p>
          <a:p>
            <a:r>
              <a:rPr lang="en-US" dirty="0" smtClean="0"/>
              <a:t>Realistic </a:t>
            </a:r>
          </a:p>
          <a:p>
            <a:pPr lvl="1"/>
            <a:r>
              <a:rPr lang="en-US" dirty="0" smtClean="0"/>
              <a:t>Anatomy – sculptures look like real bodies </a:t>
            </a:r>
          </a:p>
          <a:p>
            <a:pPr lvl="1"/>
            <a:r>
              <a:rPr lang="en-US" dirty="0" smtClean="0"/>
              <a:t>Perspective – paintings look alive</a:t>
            </a:r>
          </a:p>
          <a:p>
            <a:r>
              <a:rPr lang="en-US" dirty="0" smtClean="0"/>
              <a:t>Still religious themes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11" y="636411"/>
            <a:ext cx="2654300" cy="407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111" y="3584221"/>
            <a:ext cx="2349500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1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517467" cy="5116689"/>
          </a:xfrm>
        </p:spPr>
        <p:txBody>
          <a:bodyPr/>
          <a:lstStyle/>
          <a:p>
            <a:r>
              <a:rPr lang="en-US" dirty="0" smtClean="0"/>
              <a:t>Michelangelo</a:t>
            </a:r>
          </a:p>
          <a:p>
            <a:pPr lvl="1"/>
            <a:r>
              <a:rPr lang="en-US" dirty="0" smtClean="0"/>
              <a:t>Sistine </a:t>
            </a:r>
            <a:r>
              <a:rPr lang="en-US" dirty="0"/>
              <a:t>Chapel, </a:t>
            </a:r>
            <a:r>
              <a:rPr lang="en-US" i="1" dirty="0"/>
              <a:t>David</a:t>
            </a:r>
            <a:r>
              <a:rPr lang="en-US" dirty="0"/>
              <a:t> – a </a:t>
            </a:r>
            <a:r>
              <a:rPr lang="en-US" dirty="0" smtClean="0"/>
              <a:t>sculpture</a:t>
            </a:r>
          </a:p>
          <a:p>
            <a:r>
              <a:rPr lang="en-US" dirty="0" smtClean="0"/>
              <a:t>Leonardo </a:t>
            </a:r>
            <a:r>
              <a:rPr lang="en-US" dirty="0"/>
              <a:t>da Vinci </a:t>
            </a:r>
            <a:endParaRPr lang="en-US" dirty="0" smtClean="0"/>
          </a:p>
          <a:p>
            <a:pPr lvl="1"/>
            <a:r>
              <a:rPr lang="en-US" i="1" dirty="0" smtClean="0"/>
              <a:t>Mona </a:t>
            </a:r>
            <a:r>
              <a:rPr lang="en-US" i="1" dirty="0"/>
              <a:t>Lisa</a:t>
            </a:r>
            <a:r>
              <a:rPr lang="en-US" dirty="0"/>
              <a:t> – a painting, also sketched planes, </a:t>
            </a:r>
            <a:r>
              <a:rPr lang="en-US" dirty="0" smtClean="0"/>
              <a:t>submarines</a:t>
            </a:r>
          </a:p>
          <a:p>
            <a:r>
              <a:rPr lang="en-US" dirty="0" smtClean="0"/>
              <a:t>Raphael</a:t>
            </a:r>
          </a:p>
          <a:p>
            <a:pPr lvl="1"/>
            <a:r>
              <a:rPr lang="en-US" dirty="0" smtClean="0"/>
              <a:t>painter</a:t>
            </a:r>
            <a:r>
              <a:rPr lang="en-US" dirty="0"/>
              <a:t>, student of Michelangelo &amp; da </a:t>
            </a:r>
            <a:r>
              <a:rPr lang="en-US" dirty="0" smtClean="0"/>
              <a:t>Vinci</a:t>
            </a:r>
          </a:p>
          <a:p>
            <a:r>
              <a:rPr lang="en-US" dirty="0" smtClean="0"/>
              <a:t>Donatello</a:t>
            </a:r>
          </a:p>
          <a:p>
            <a:pPr lvl="1"/>
            <a:r>
              <a:rPr lang="en-US" dirty="0" smtClean="0"/>
              <a:t>sculptor</a:t>
            </a:r>
          </a:p>
          <a:p>
            <a:r>
              <a:rPr lang="en-US" dirty="0" err="1" smtClean="0"/>
              <a:t>Sofonisba</a:t>
            </a:r>
            <a:r>
              <a:rPr lang="en-US" dirty="0" smtClean="0"/>
              <a:t> </a:t>
            </a:r>
            <a:r>
              <a:rPr lang="en-US" dirty="0" err="1" smtClean="0"/>
              <a:t>Anguissola</a:t>
            </a:r>
            <a:endParaRPr lang="en-US" dirty="0"/>
          </a:p>
          <a:p>
            <a:pPr lvl="1"/>
            <a:r>
              <a:rPr lang="en-US" dirty="0" smtClean="0"/>
              <a:t>female</a:t>
            </a:r>
            <a:r>
              <a:rPr lang="en-US" dirty="0"/>
              <a:t>, painter, not allowed to study body – not appropriate for women to see nude </a:t>
            </a:r>
            <a:r>
              <a:rPr lang="en-US" dirty="0" smtClean="0"/>
              <a:t>people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9" y="533400"/>
            <a:ext cx="3005667" cy="23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Michelangelo's Sistine Chapel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0494" b="10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453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Da Vinci’s </a:t>
            </a:r>
            <a:r>
              <a:rPr lang="en-US" i="1" dirty="0" smtClean="0"/>
              <a:t>Mona Lisa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953" r="-77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050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Sofonisba</a:t>
            </a:r>
            <a:r>
              <a:rPr lang="en-US" dirty="0"/>
              <a:t> </a:t>
            </a:r>
            <a:r>
              <a:rPr lang="en-US" dirty="0" err="1" smtClean="0"/>
              <a:t>Anguissola’s</a:t>
            </a:r>
            <a:r>
              <a:rPr lang="en-US" dirty="0" smtClean="0"/>
              <a:t> Self-Portrait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273" r="-52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403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20345</TotalTime>
  <Words>272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Renaissance</vt:lpstr>
      <vt:lpstr>Renaissance: 1300’s-1500’s</vt:lpstr>
      <vt:lpstr>Renaissance means… </vt:lpstr>
      <vt:lpstr>Compare </vt:lpstr>
      <vt:lpstr>Art &amp; Architecture </vt:lpstr>
      <vt:lpstr>Famous Artists</vt:lpstr>
      <vt:lpstr>Michelangelo's Sistine Chapel </vt:lpstr>
      <vt:lpstr>Leonardo Da Vinci’s Mona Lisa </vt:lpstr>
      <vt:lpstr>Sofonisba Anguissola’s Self-Portrait </vt:lpstr>
      <vt:lpstr>Literature </vt:lpstr>
      <vt:lpstr>Printing Press Invented!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</dc:title>
  <dc:creator>Lindsay Lyons</dc:creator>
  <cp:lastModifiedBy>Lindsay Lyons</cp:lastModifiedBy>
  <cp:revision>13</cp:revision>
  <dcterms:created xsi:type="dcterms:W3CDTF">2013-03-26T20:28:36Z</dcterms:created>
  <dcterms:modified xsi:type="dcterms:W3CDTF">2013-04-09T23:33:57Z</dcterms:modified>
</cp:coreProperties>
</file>