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6"/>
  </p:notesMasterIdLst>
  <p:sldIdLst>
    <p:sldId id="257" r:id="rId2"/>
    <p:sldId id="263" r:id="rId3"/>
    <p:sldId id="258" r:id="rId4"/>
    <p:sldId id="259" r:id="rId5"/>
    <p:sldId id="264" r:id="rId6"/>
    <p:sldId id="262" r:id="rId7"/>
    <p:sldId id="267" r:id="rId8"/>
    <p:sldId id="274" r:id="rId9"/>
    <p:sldId id="265" r:id="rId10"/>
    <p:sldId id="270" r:id="rId11"/>
    <p:sldId id="272" r:id="rId12"/>
    <p:sldId id="266" r:id="rId13"/>
    <p:sldId id="26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2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2D6C-9A51-2943-9F88-D1E0A5906F47}" type="datetimeFigureOut">
              <a:rPr lang="en-US" smtClean="0"/>
              <a:t>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B1BEA-4B9F-2C43-A1D4-9B64BB871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Conquistador: one that conquers (specifically referring to Spanish conquering</a:t>
            </a:r>
            <a:r>
              <a:rPr lang="en-US" baseline="0" dirty="0" smtClean="0"/>
              <a:t> Americas in 1500’s)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1BEA-4B9F-2C43-A1D4-9B64BB871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Corn, potatoes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Americas to Europe</a:t>
            </a:r>
          </a:p>
          <a:p>
            <a:r>
              <a:rPr lang="en-US" dirty="0" smtClean="0">
                <a:sym typeface="Wingdings"/>
              </a:rPr>
              <a:t>Bananas, rice  </a:t>
            </a:r>
            <a:r>
              <a:rPr lang="en-US" i="1" dirty="0" smtClean="0">
                <a:sym typeface="Wingdings"/>
              </a:rPr>
              <a:t>Europe to Americas</a:t>
            </a:r>
          </a:p>
          <a:p>
            <a:r>
              <a:rPr lang="en-US" dirty="0" smtClean="0">
                <a:sym typeface="Wingdings"/>
              </a:rPr>
              <a:t>Goats, chickens  </a:t>
            </a:r>
            <a:r>
              <a:rPr lang="en-US" i="1" dirty="0" smtClean="0">
                <a:sym typeface="Wingdings"/>
              </a:rPr>
              <a:t>Africa &amp; Asia to Americas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DISEASES  Americas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1BEA-4B9F-2C43-A1D4-9B64BB8710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 countries get natural resources from colonies</a:t>
            </a:r>
          </a:p>
          <a:p>
            <a:r>
              <a:rPr lang="en-US" dirty="0" smtClean="0"/>
              <a:t>Make products</a:t>
            </a:r>
          </a:p>
          <a:p>
            <a:r>
              <a:rPr lang="en-US" smtClean="0"/>
              <a:t>Sell back to colonies to make money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1BEA-4B9F-2C43-A1D4-9B64BB8710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24C359D-F8B3-F048-BA30-A5D83BCC7034}" type="datetimeFigureOut">
              <a:rPr lang="en-US" smtClean="0"/>
              <a:t>2/9/13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9D69145-660F-4E41-BE96-7D86FC9735E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Age of Exploration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Week 2</a:t>
            </a:r>
            <a:r>
              <a:rPr lang="en-US" dirty="0" smtClean="0">
                <a:latin typeface="Calibri" charset="0"/>
              </a:rPr>
              <a:t>-1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82582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7238"/>
            <a:ext cx="8176163" cy="30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Triangular </a:t>
            </a:r>
            <a:r>
              <a:rPr lang="en-US" dirty="0">
                <a:latin typeface="Calibri" charset="0"/>
              </a:rPr>
              <a:t>Trade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1500’s-1800’s: </a:t>
            </a:r>
            <a:r>
              <a:rPr lang="en-US" dirty="0">
                <a:latin typeface="Calibri" charset="0"/>
              </a:rPr>
              <a:t>African slaves </a:t>
            </a:r>
            <a:r>
              <a:rPr lang="en-US" dirty="0" smtClean="0">
                <a:latin typeface="Calibri" charset="0"/>
              </a:rPr>
              <a:t>brought to Americas to work on plantations 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Triangle between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Africa, Americas, Europe</a:t>
            </a:r>
          </a:p>
          <a:p>
            <a:pPr lvl="1"/>
            <a:r>
              <a:rPr lang="en-US" u="sng" dirty="0">
                <a:solidFill>
                  <a:srgbClr val="FFFFFF"/>
                </a:solidFill>
                <a:latin typeface="Calibri" charset="0"/>
              </a:rPr>
              <a:t>Middle Passage:</a:t>
            </a:r>
            <a:r>
              <a:rPr lang="en-US" b="1" u="sng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the trip from Africa to the Americas on slave ships</a:t>
            </a:r>
          </a:p>
          <a:p>
            <a:pPr lvl="2"/>
            <a:r>
              <a:rPr lang="en-US" dirty="0">
                <a:latin typeface="Calibri" charset="0"/>
              </a:rPr>
              <a:t>M</a:t>
            </a:r>
            <a:r>
              <a:rPr lang="en-US" dirty="0" smtClean="0">
                <a:latin typeface="Calibri" charset="0"/>
              </a:rPr>
              <a:t>illions </a:t>
            </a:r>
            <a:r>
              <a:rPr lang="en-US" dirty="0">
                <a:latin typeface="Calibri" charset="0"/>
              </a:rPr>
              <a:t>died from disease, mistreatment, or suicide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1" y="4486865"/>
            <a:ext cx="2934075" cy="22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Encomienda</a:t>
            </a:r>
            <a:r>
              <a:rPr lang="en-US" dirty="0" smtClean="0"/>
              <a:t>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Conquistadors made natives work for them </a:t>
            </a:r>
          </a:p>
          <a:p>
            <a:r>
              <a:rPr lang="en-US" dirty="0" smtClean="0"/>
              <a:t>Created social classes </a:t>
            </a:r>
          </a:p>
          <a:p>
            <a:pPr lvl="1"/>
            <a:r>
              <a:rPr lang="en-US" dirty="0" smtClean="0"/>
              <a:t>Europeans were “best”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79" y="3803525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Encomienda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49" y="1600200"/>
            <a:ext cx="6324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000" dirty="0">
                <a:latin typeface="Calibri" charset="0"/>
              </a:rPr>
              <a:t>                </a:t>
            </a:r>
            <a:r>
              <a:rPr lang="en-US" sz="3000" dirty="0">
                <a:solidFill>
                  <a:srgbClr val="FFFFFF"/>
                </a:solidFill>
                <a:latin typeface="Calibri" charset="0"/>
              </a:rPr>
              <a:t>              </a:t>
            </a:r>
            <a:r>
              <a:rPr lang="en-US" sz="2400" b="1" u="sng" dirty="0" err="1">
                <a:solidFill>
                  <a:srgbClr val="FFFFFF"/>
                </a:solidFill>
                <a:latin typeface="Calibri" charset="0"/>
              </a:rPr>
              <a:t>Peninsulares</a:t>
            </a: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Calibri" charset="0"/>
              </a:rPr>
              <a:t>(born in Spain)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            		</a:t>
            </a: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         </a:t>
            </a:r>
            <a:r>
              <a:rPr lang="en-US" sz="2400" b="1" u="sng" dirty="0">
                <a:solidFill>
                  <a:srgbClr val="FFFFFF"/>
                </a:solidFill>
                <a:latin typeface="Calibri" charset="0"/>
              </a:rPr>
              <a:t>Creoles </a:t>
            </a:r>
            <a:r>
              <a:rPr lang="en-US" sz="2400" i="1" dirty="0">
                <a:solidFill>
                  <a:srgbClr val="FFFFFF"/>
                </a:solidFill>
                <a:latin typeface="Calibri" charset="0"/>
              </a:rPr>
              <a:t>(European descent) </a:t>
            </a:r>
          </a:p>
          <a:p>
            <a:pPr>
              <a:buFont typeface="Arial" charset="0"/>
              <a:buNone/>
            </a:pPr>
            <a:r>
              <a:rPr lang="en-US" sz="3000" dirty="0">
                <a:solidFill>
                  <a:srgbClr val="FFFFFF"/>
                </a:solidFill>
                <a:latin typeface="Calibri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400" b="1" u="sng" dirty="0">
                <a:solidFill>
                  <a:srgbClr val="FFFFFF"/>
                </a:solidFill>
                <a:latin typeface="Calibri" charset="0"/>
              </a:rPr>
              <a:t>Mestizos</a:t>
            </a: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Calibri" charset="0"/>
              </a:rPr>
              <a:t>(mix: Native &amp; European)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&amp; </a:t>
            </a:r>
            <a:r>
              <a:rPr lang="en-US" sz="2400" b="1" u="sng" dirty="0">
                <a:solidFill>
                  <a:srgbClr val="FFFFFF"/>
                </a:solidFill>
                <a:latin typeface="Calibri" charset="0"/>
              </a:rPr>
              <a:t>Mulattoes</a:t>
            </a: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Calibri" charset="0"/>
              </a:rPr>
              <a:t>(mix: African &amp; European</a:t>
            </a:r>
            <a:r>
              <a:rPr lang="en-US" sz="2800" i="1" dirty="0">
                <a:solidFill>
                  <a:srgbClr val="FFFFFF"/>
                </a:solidFill>
                <a:latin typeface="Calibri" charset="0"/>
              </a:rPr>
              <a:t>) </a:t>
            </a:r>
          </a:p>
          <a:p>
            <a:endParaRPr lang="en-US" sz="3000" dirty="0">
              <a:solidFill>
                <a:srgbClr val="FFFFFF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 charset="0"/>
              </a:rPr>
              <a:t>		</a:t>
            </a:r>
            <a:r>
              <a:rPr lang="en-US" sz="2400" b="1" u="sng" dirty="0" smtClean="0">
                <a:solidFill>
                  <a:srgbClr val="FFFFFF"/>
                </a:solidFill>
                <a:latin typeface="Calibri" charset="0"/>
              </a:rPr>
              <a:t>Native </a:t>
            </a:r>
            <a:r>
              <a:rPr lang="en-US" sz="2400" b="1" u="sng" dirty="0">
                <a:solidFill>
                  <a:srgbClr val="FFFFFF"/>
                </a:solidFill>
                <a:latin typeface="Calibri" charset="0"/>
              </a:rPr>
              <a:t>Americans &amp; Africans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4429125" y="1734398"/>
            <a:ext cx="4714875" cy="3676650"/>
            <a:chOff x="4830" y="9045"/>
            <a:chExt cx="5625" cy="3030"/>
          </a:xfrm>
          <a:noFill/>
        </p:grpSpPr>
        <p:sp>
          <p:nvSpPr>
            <p:cNvPr id="13317" name="AutoShape 3"/>
            <p:cNvSpPr>
              <a:spLocks noChangeArrowheads="1"/>
            </p:cNvSpPr>
            <p:nvPr/>
          </p:nvSpPr>
          <p:spPr bwMode="auto">
            <a:xfrm>
              <a:off x="4830" y="9045"/>
              <a:ext cx="5625" cy="3030"/>
            </a:xfrm>
            <a:prstGeom prst="triangle">
              <a:avLst>
                <a:gd name="adj" fmla="val 50000"/>
              </a:avLst>
            </a:prstGeom>
            <a:grpFill/>
            <a:ln w="2857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5565" y="9795"/>
              <a:ext cx="4080" cy="1500"/>
              <a:chOff x="5565" y="9795"/>
              <a:chExt cx="4080" cy="1500"/>
            </a:xfrm>
            <a:grpFill/>
          </p:grpSpPr>
          <p:cxnSp>
            <p:nvCxnSpPr>
              <p:cNvPr id="13319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6990" y="9795"/>
                <a:ext cx="1305" cy="15"/>
              </a:xfrm>
              <a:prstGeom prst="straightConnector1">
                <a:avLst/>
              </a:prstGeom>
              <a:grp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0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6270" y="10530"/>
                <a:ext cx="2685" cy="30"/>
              </a:xfrm>
              <a:prstGeom prst="straightConnector1">
                <a:avLst/>
              </a:prstGeom>
              <a:grp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1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565" y="11280"/>
                <a:ext cx="4080" cy="15"/>
              </a:xfrm>
              <a:prstGeom prst="straightConnector1">
                <a:avLst/>
              </a:prstGeom>
              <a:grp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44072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Explorers on Routes to Asia  </a:t>
            </a:r>
            <a:endParaRPr lang="en-US" dirty="0"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Calibri" charset="0"/>
              </a:rPr>
              <a:t>Bartholomew 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Dias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Cape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of Good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Hope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b="1" dirty="0">
                <a:solidFill>
                  <a:srgbClr val="FFFFFF"/>
                </a:solidFill>
                <a:latin typeface="Calibri" charset="0"/>
              </a:rPr>
              <a:t>Vasco de 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Gama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Cape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of Good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Hope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C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ame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back with Asian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spices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43" y="4159820"/>
            <a:ext cx="4047270" cy="26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European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Asian spices</a:t>
            </a:r>
          </a:p>
          <a:p>
            <a:r>
              <a:rPr lang="en-US" dirty="0" smtClean="0"/>
              <a:t>Needed direct route, so they didn’t have to trade for them </a:t>
            </a:r>
          </a:p>
          <a:p>
            <a:pPr lvl="1"/>
            <a:r>
              <a:rPr lang="en-US" dirty="0" smtClean="0"/>
              <a:t>Less expensive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7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1400’s</a:t>
            </a:r>
            <a:endParaRPr lang="en-US" dirty="0">
              <a:latin typeface="Calibri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Portugal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&amp; Spain </a:t>
            </a:r>
            <a:r>
              <a:rPr lang="en-US" dirty="0">
                <a:latin typeface="Calibri" charset="0"/>
              </a:rPr>
              <a:t>explored first!</a:t>
            </a:r>
          </a:p>
          <a:p>
            <a:pPr lvl="1"/>
            <a:r>
              <a:rPr lang="en-US" dirty="0">
                <a:latin typeface="Calibri" charset="0"/>
              </a:rPr>
              <a:t>WHY?</a:t>
            </a:r>
          </a:p>
          <a:p>
            <a:pPr lvl="1"/>
            <a:r>
              <a:rPr lang="en-US" dirty="0">
                <a:latin typeface="Calibri" charset="0"/>
              </a:rPr>
              <a:t>They had</a:t>
            </a:r>
            <a:r>
              <a:rPr lang="en-US" b="1" dirty="0">
                <a:latin typeface="Calibri" charset="0"/>
              </a:rPr>
              <a:t> technology </a:t>
            </a:r>
            <a:r>
              <a:rPr lang="en-US" dirty="0">
                <a:latin typeface="Calibri" charset="0"/>
              </a:rPr>
              <a:t>&amp; resources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2"/>
            <a:r>
              <a:rPr lang="en-US" dirty="0" smtClean="0">
                <a:latin typeface="Calibri" charset="0"/>
              </a:rPr>
              <a:t>Gunpowder, navigation equipment, maps  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1" y="250438"/>
            <a:ext cx="8030464" cy="642437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010135" y="3416701"/>
            <a:ext cx="0" cy="130003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494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they go?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America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13" y="2691128"/>
            <a:ext cx="6744187" cy="38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Conquistadors in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Christopher </a:t>
            </a:r>
            <a:r>
              <a:rPr lang="en-US" dirty="0" smtClean="0">
                <a:solidFill>
                  <a:srgbClr val="FFFFFF"/>
                </a:solidFill>
              </a:rPr>
              <a:t>Columbus (1492)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Went west to get to India &amp; reached </a:t>
            </a:r>
            <a:r>
              <a:rPr lang="en-US" dirty="0" smtClean="0">
                <a:solidFill>
                  <a:srgbClr val="FFFFFF"/>
                </a:solidFill>
              </a:rPr>
              <a:t>Caribbean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 err="1" smtClean="0"/>
              <a:t>Hernan</a:t>
            </a:r>
            <a:r>
              <a:rPr lang="en-US" dirty="0" smtClean="0"/>
              <a:t> Cortes (1521)</a:t>
            </a:r>
          </a:p>
          <a:p>
            <a:pPr lvl="1"/>
            <a:r>
              <a:rPr lang="en-US" dirty="0" smtClean="0"/>
              <a:t>Conquered Aztecs 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Francisco Pizarro (1532)</a:t>
            </a:r>
          </a:p>
          <a:p>
            <a:pPr lvl="1"/>
            <a:r>
              <a:rPr lang="en-US" dirty="0" smtClean="0"/>
              <a:t>Conquered Incas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3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they conquer the 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33136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Better weapons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uns, horses</a:t>
            </a:r>
          </a:p>
          <a:p>
            <a:r>
              <a:rPr lang="en-US" dirty="0" smtClean="0"/>
              <a:t>Allied with groups of natives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ontrolled by Aztecs/Incas</a:t>
            </a:r>
          </a:p>
          <a:p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Lost faith in their gods </a:t>
            </a:r>
          </a:p>
          <a:p>
            <a:r>
              <a:rPr lang="en-US" dirty="0" smtClean="0"/>
              <a:t>Europeans cut off the natives’ hands if </a:t>
            </a:r>
            <a:r>
              <a:rPr lang="en-US" dirty="0"/>
              <a:t>they did not </a:t>
            </a:r>
            <a:r>
              <a:rPr lang="en-US" dirty="0" smtClean="0"/>
              <a:t>give them gold </a:t>
            </a:r>
          </a:p>
          <a:p>
            <a:pPr lvl="1"/>
            <a:r>
              <a:rPr lang="en-US" dirty="0" smtClean="0"/>
              <a:t>Bled to death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8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1646237"/>
            <a:ext cx="8641848" cy="4526280"/>
          </a:xfrm>
        </p:spPr>
        <p:txBody>
          <a:bodyPr/>
          <a:lstStyle/>
          <a:p>
            <a:r>
              <a:rPr lang="en-US" dirty="0" smtClean="0"/>
              <a:t>Started a global trading system </a:t>
            </a:r>
          </a:p>
          <a:p>
            <a:r>
              <a:rPr lang="en-US" dirty="0" smtClean="0"/>
              <a:t>Cultural Diffusion!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5" y="2675188"/>
            <a:ext cx="7988486" cy="41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189</TotalTime>
  <Words>311</Words>
  <Application>Microsoft Macintosh PowerPoint</Application>
  <PresentationFormat>On-screen Show (4:3)</PresentationFormat>
  <Paragraphs>75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Age of Exploration  Week 2-1</vt:lpstr>
      <vt:lpstr>Reasons for European Exploration </vt:lpstr>
      <vt:lpstr>1400’s</vt:lpstr>
      <vt:lpstr>PowerPoint Presentation</vt:lpstr>
      <vt:lpstr>Where did they go?</vt:lpstr>
      <vt:lpstr>Conquistadors in the Americas</vt:lpstr>
      <vt:lpstr>How did they conquer the natives?</vt:lpstr>
      <vt:lpstr>DAY 2</vt:lpstr>
      <vt:lpstr>Columbian Exchange</vt:lpstr>
      <vt:lpstr>Mercantilism </vt:lpstr>
      <vt:lpstr>Triangular Trade </vt:lpstr>
      <vt:lpstr>Encomienda System </vt:lpstr>
      <vt:lpstr>Encomienda System </vt:lpstr>
      <vt:lpstr>Explorers on Routes to Asia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  Week 2-1</dc:title>
  <dc:creator>Lindsay Lyons</dc:creator>
  <cp:lastModifiedBy>Lindsay Lyons</cp:lastModifiedBy>
  <cp:revision>11</cp:revision>
  <dcterms:created xsi:type="dcterms:W3CDTF">2013-02-09T15:29:31Z</dcterms:created>
  <dcterms:modified xsi:type="dcterms:W3CDTF">2013-02-09T18:39:15Z</dcterms:modified>
</cp:coreProperties>
</file>