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852" r:id="rId4"/>
    <p:sldMasterId id="2147483888" r:id="rId5"/>
    <p:sldMasterId id="2147483912" r:id="rId6"/>
    <p:sldMasterId id="2147483996" r:id="rId7"/>
    <p:sldMasterId id="2147484032" r:id="rId8"/>
  </p:sldMasterIdLst>
  <p:notesMasterIdLst>
    <p:notesMasterId r:id="rId37"/>
  </p:notesMasterIdLst>
  <p:sldIdLst>
    <p:sldId id="256" r:id="rId9"/>
    <p:sldId id="298" r:id="rId10"/>
    <p:sldId id="299" r:id="rId11"/>
    <p:sldId id="300" r:id="rId12"/>
    <p:sldId id="301" r:id="rId13"/>
    <p:sldId id="302" r:id="rId14"/>
    <p:sldId id="257" r:id="rId15"/>
    <p:sldId id="293" r:id="rId16"/>
    <p:sldId id="294" r:id="rId17"/>
    <p:sldId id="295" r:id="rId18"/>
    <p:sldId id="303" r:id="rId19"/>
    <p:sldId id="258" r:id="rId20"/>
    <p:sldId id="269" r:id="rId21"/>
    <p:sldId id="275" r:id="rId22"/>
    <p:sldId id="276" r:id="rId23"/>
    <p:sldId id="277" r:id="rId24"/>
    <p:sldId id="259" r:id="rId25"/>
    <p:sldId id="278" r:id="rId26"/>
    <p:sldId id="279" r:id="rId27"/>
    <p:sldId id="280" r:id="rId28"/>
    <p:sldId id="261" r:id="rId29"/>
    <p:sldId id="283" r:id="rId30"/>
    <p:sldId id="284" r:id="rId31"/>
    <p:sldId id="285" r:id="rId32"/>
    <p:sldId id="262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667" autoAdjust="0"/>
  </p:normalViewPr>
  <p:slideViewPr>
    <p:cSldViewPr>
      <p:cViewPr varScale="1">
        <p:scale>
          <a:sx n="73" d="100"/>
          <a:sy n="73" d="100"/>
        </p:scale>
        <p:origin x="-104" y="-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68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96CD0-09AD-4C20-AFFC-F89AC42AF712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50039-A519-4E4C-853A-1BF2F0F10F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9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50039-A519-4E4C-853A-1BF2F0F10F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D2CB-3FD7-44EC-84C4-B695097C0CC3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BBD71-83E0-45EC-AF70-FDF719F15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Belief Systems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Main God/gods/deities: </a:t>
            </a:r>
          </a:p>
          <a:p>
            <a:pPr lvl="1"/>
            <a:r>
              <a:rPr lang="en-US" dirty="0" smtClean="0"/>
              <a:t>no divine being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Basic Beliefs:</a:t>
            </a:r>
          </a:p>
          <a:p>
            <a:pPr lvl="1"/>
            <a:r>
              <a:rPr lang="en-US" dirty="0" smtClean="0"/>
              <a:t>Karma</a:t>
            </a:r>
          </a:p>
          <a:p>
            <a:pPr lvl="1"/>
            <a:r>
              <a:rPr lang="en-US" dirty="0" smtClean="0"/>
              <a:t>Reincarnation</a:t>
            </a:r>
          </a:p>
          <a:p>
            <a:pPr lvl="1"/>
            <a:r>
              <a:rPr lang="en-US" dirty="0" smtClean="0"/>
              <a:t>Four </a:t>
            </a:r>
            <a:r>
              <a:rPr lang="en-US" dirty="0" smtClean="0"/>
              <a:t>Noble Truths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Noble truths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Life </a:t>
            </a:r>
            <a:r>
              <a:rPr lang="en-US" dirty="0"/>
              <a:t>= </a:t>
            </a:r>
            <a:r>
              <a:rPr lang="en-US" dirty="0" smtClean="0"/>
              <a:t>suffering</a:t>
            </a:r>
          </a:p>
          <a:p>
            <a:pPr lvl="1"/>
            <a:r>
              <a:rPr lang="en-US" dirty="0" smtClean="0"/>
              <a:t>Origin </a:t>
            </a:r>
            <a:r>
              <a:rPr lang="en-US" dirty="0"/>
              <a:t>of suffering is </a:t>
            </a:r>
            <a:r>
              <a:rPr lang="en-US" dirty="0" smtClean="0"/>
              <a:t>desire.</a:t>
            </a:r>
          </a:p>
          <a:p>
            <a:pPr lvl="1"/>
            <a:r>
              <a:rPr lang="en-US" dirty="0" smtClean="0"/>
              <a:t>Suffering can stop. 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following the correct path, one can achieve </a:t>
            </a:r>
            <a:r>
              <a:rPr lang="en-US" b="1" u="sng" dirty="0"/>
              <a:t>Nirvana</a:t>
            </a:r>
            <a:r>
              <a:rPr lang="en-US" dirty="0"/>
              <a:t> (the state of no suffering)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Eightfold Path will </a:t>
            </a:r>
            <a:r>
              <a:rPr lang="en-US" dirty="0" smtClean="0"/>
              <a:t>stop the </a:t>
            </a:r>
            <a:r>
              <a:rPr lang="en-US" dirty="0"/>
              <a:t>suffering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553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Christianity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It Began:</a:t>
            </a:r>
          </a:p>
          <a:p>
            <a:pPr lvl="1"/>
            <a:r>
              <a:rPr lang="en-US" dirty="0" smtClean="0"/>
              <a:t>Founder: Jesus </a:t>
            </a:r>
            <a:r>
              <a:rPr lang="en-US" dirty="0" smtClean="0"/>
              <a:t>Founded</a:t>
            </a:r>
            <a:r>
              <a:rPr lang="en-US" dirty="0" smtClean="0"/>
              <a:t>:  c. 33 C.E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Point of Origin:</a:t>
            </a:r>
          </a:p>
          <a:p>
            <a:pPr lvl="1"/>
            <a:r>
              <a:rPr lang="en-US" dirty="0" smtClean="0"/>
              <a:t>Palestine</a:t>
            </a:r>
            <a:endParaRPr lang="en-US" dirty="0" smtClean="0"/>
          </a:p>
        </p:txBody>
      </p:sp>
      <p:pic>
        <p:nvPicPr>
          <p:cNvPr id="5" name="Content Placeholder 4" descr="Jesus_Chri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447800"/>
            <a:ext cx="3441700" cy="3987800"/>
          </a:xfrm>
        </p:spPr>
      </p:pic>
      <p:sp>
        <p:nvSpPr>
          <p:cNvPr id="6" name="TextBox 5"/>
          <p:cNvSpPr txBox="1"/>
          <p:nvPr/>
        </p:nvSpPr>
        <p:spPr>
          <a:xfrm>
            <a:off x="4800600" y="5486400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painting of Jesus Christ.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It Spread: </a:t>
            </a:r>
          </a:p>
          <a:p>
            <a:pPr lvl="1"/>
            <a:r>
              <a:rPr lang="en-US" dirty="0" smtClean="0"/>
              <a:t>Constantine made it the official religion of the Roman Empire.</a:t>
            </a:r>
          </a:p>
          <a:p>
            <a:r>
              <a:rPr lang="en-US" dirty="0" smtClean="0"/>
              <a:t>Where Most Influential Today: </a:t>
            </a:r>
          </a:p>
          <a:p>
            <a:pPr lvl="1"/>
            <a:r>
              <a:rPr lang="en-US" dirty="0" smtClean="0"/>
              <a:t>Europe, North America, and South America </a:t>
            </a:r>
          </a:p>
          <a:p>
            <a:r>
              <a:rPr lang="en-US" dirty="0" smtClean="0"/>
              <a:t>Followers, worldwide: </a:t>
            </a:r>
          </a:p>
          <a:p>
            <a:pPr lvl="1"/>
            <a:r>
              <a:rPr lang="en-US" dirty="0" smtClean="0"/>
              <a:t>2 billion </a:t>
            </a:r>
            <a:endParaRPr lang="en-US" dirty="0"/>
          </a:p>
        </p:txBody>
      </p:sp>
      <p:pic>
        <p:nvPicPr>
          <p:cNvPr id="5" name="Content Placeholder 4" descr="Picture_of_a_Cross_at_Sunset_Photographer_Ian_Britt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76400"/>
            <a:ext cx="4038600" cy="2692400"/>
          </a:xfrm>
        </p:spPr>
      </p:pic>
      <p:sp>
        <p:nvSpPr>
          <p:cNvPr id="6" name="TextBox 5"/>
          <p:cNvSpPr txBox="1"/>
          <p:nvPr/>
        </p:nvSpPr>
        <p:spPr>
          <a:xfrm>
            <a:off x="4572000" y="4495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Jesus Christ died on the Cross in order to forgive everyone’s sins, thus, the cross is a symbol to represent Christianity.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7848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Holy Book: </a:t>
            </a:r>
          </a:p>
          <a:p>
            <a:pPr lvl="1"/>
            <a:r>
              <a:rPr lang="en-US" dirty="0" smtClean="0"/>
              <a:t>The Bible</a:t>
            </a:r>
          </a:p>
          <a:p>
            <a:r>
              <a:rPr lang="en-US" dirty="0" smtClean="0"/>
              <a:t>Main God/gods/deities: </a:t>
            </a:r>
          </a:p>
          <a:p>
            <a:pPr lvl="1"/>
            <a:r>
              <a:rPr lang="en-US" dirty="0" smtClean="0"/>
              <a:t>God </a:t>
            </a:r>
          </a:p>
          <a:p>
            <a:r>
              <a:rPr lang="en-US" dirty="0" smtClean="0"/>
              <a:t>Basic Beliefs:</a:t>
            </a:r>
          </a:p>
          <a:p>
            <a:pPr lvl="1"/>
            <a:r>
              <a:rPr lang="en-US" dirty="0" smtClean="0"/>
              <a:t>Monotheistic</a:t>
            </a:r>
          </a:p>
          <a:p>
            <a:pPr lvl="1"/>
            <a:r>
              <a:rPr lang="en-US" dirty="0" smtClean="0"/>
              <a:t>Jesus </a:t>
            </a:r>
            <a:r>
              <a:rPr lang="en-US" dirty="0" smtClean="0"/>
              <a:t>was the son of God </a:t>
            </a:r>
            <a:endParaRPr lang="en-US" dirty="0" smtClean="0"/>
          </a:p>
          <a:p>
            <a:pPr lvl="1"/>
            <a:r>
              <a:rPr lang="en-US" dirty="0" smtClean="0"/>
              <a:t>Heaven </a:t>
            </a:r>
            <a:r>
              <a:rPr lang="en-US" dirty="0" smtClean="0"/>
              <a:t>and Hell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Religious Leader Organization:</a:t>
            </a:r>
          </a:p>
          <a:p>
            <a:pPr lvl="1"/>
            <a:r>
              <a:rPr lang="en-US" dirty="0" smtClean="0"/>
              <a:t>The Pope is head of the church.</a:t>
            </a:r>
          </a:p>
          <a:p>
            <a:r>
              <a:rPr lang="en-US" dirty="0" smtClean="0"/>
              <a:t>Sects Evolved Overtime: </a:t>
            </a:r>
          </a:p>
          <a:p>
            <a:pPr lvl="1"/>
            <a:r>
              <a:rPr lang="en-US" dirty="0" smtClean="0"/>
              <a:t>Main sects include</a:t>
            </a:r>
          </a:p>
          <a:p>
            <a:pPr lvl="2"/>
            <a:r>
              <a:rPr lang="en-US" dirty="0" smtClean="0"/>
              <a:t>Roman Catholic</a:t>
            </a:r>
          </a:p>
          <a:p>
            <a:pPr lvl="2"/>
            <a:r>
              <a:rPr lang="en-US" dirty="0" smtClean="0"/>
              <a:t>Eastern Orthodox</a:t>
            </a:r>
          </a:p>
          <a:p>
            <a:pPr lvl="2"/>
            <a:r>
              <a:rPr lang="en-US" dirty="0" smtClean="0"/>
              <a:t>Protestant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300px-Russian_Orthodox_Church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524000"/>
            <a:ext cx="3657600" cy="4303776"/>
          </a:xfrm>
        </p:spPr>
      </p:pic>
      <p:sp>
        <p:nvSpPr>
          <p:cNvPr id="6" name="TextBox 5"/>
          <p:cNvSpPr txBox="1"/>
          <p:nvPr/>
        </p:nvSpPr>
        <p:spPr>
          <a:xfrm>
            <a:off x="4724400" y="5867400"/>
            <a:ext cx="4216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church of Eastern Orthodox, one sect of Christianity.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441472" y="2432072"/>
            <a:ext cx="506220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Hinduism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pic>
        <p:nvPicPr>
          <p:cNvPr id="5" name="Content Placeholder 4" descr="hinduism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00200" y="1600200"/>
            <a:ext cx="3016250" cy="30513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It Began:</a:t>
            </a:r>
          </a:p>
          <a:p>
            <a:pPr lvl="1"/>
            <a:r>
              <a:rPr lang="en-US" dirty="0" smtClean="0"/>
              <a:t>Founder: </a:t>
            </a:r>
            <a:r>
              <a:rPr lang="en-US" dirty="0" smtClean="0"/>
              <a:t>Unknown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Point of Origin: </a:t>
            </a:r>
          </a:p>
          <a:p>
            <a:pPr lvl="1"/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. 1500 B.C.E.</a:t>
            </a:r>
          </a:p>
          <a:p>
            <a:pPr lvl="1"/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953000"/>
            <a:ext cx="1529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Symbol for Hinduism.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It Spread: </a:t>
            </a:r>
          </a:p>
          <a:p>
            <a:pPr lvl="1"/>
            <a:r>
              <a:rPr lang="en-US" dirty="0" smtClean="0"/>
              <a:t>Trade</a:t>
            </a:r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dirty="0" smtClean="0"/>
              <a:t>Where Most Influential Today: </a:t>
            </a:r>
          </a:p>
          <a:p>
            <a:pPr lvl="1"/>
            <a:r>
              <a:rPr lang="en-US" dirty="0" smtClean="0"/>
              <a:t>India and </a:t>
            </a:r>
            <a:r>
              <a:rPr lang="en-US" dirty="0" smtClean="0"/>
              <a:t>Nepal</a:t>
            </a:r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dirty="0" smtClean="0"/>
              <a:t>Followers, worldwide: </a:t>
            </a:r>
          </a:p>
          <a:p>
            <a:pPr lvl="1"/>
            <a:r>
              <a:rPr lang="en-US" dirty="0" smtClean="0"/>
              <a:t>900 million</a:t>
            </a:r>
            <a:endParaRPr lang="en-US" dirty="0"/>
          </a:p>
        </p:txBody>
      </p:sp>
      <p:pic>
        <p:nvPicPr>
          <p:cNvPr id="5" name="Content Placeholder 4" descr="450px-Sivakempfor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371600"/>
            <a:ext cx="3498056" cy="4664075"/>
          </a:xfrm>
        </p:spPr>
      </p:pic>
      <p:sp>
        <p:nvSpPr>
          <p:cNvPr id="6" name="TextBox 5"/>
          <p:cNvSpPr txBox="1"/>
          <p:nvPr/>
        </p:nvSpPr>
        <p:spPr>
          <a:xfrm>
            <a:off x="4876800" y="60198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statue of Shiva, a Hindu trinity God.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457200"/>
            <a:ext cx="30283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Islam</a:t>
            </a:r>
            <a:endParaRPr lang="en-US" sz="10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870192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Holy Book:</a:t>
            </a:r>
            <a:r>
              <a:rPr lang="sv-SE" dirty="0" smtClean="0"/>
              <a:t> </a:t>
            </a:r>
          </a:p>
          <a:p>
            <a:pPr lvl="1"/>
            <a:r>
              <a:rPr lang="sv-SE" dirty="0" smtClean="0"/>
              <a:t>Vedas, </a:t>
            </a:r>
            <a:r>
              <a:rPr lang="sv-SE" dirty="0" err="1" smtClean="0"/>
              <a:t>Upanishads</a:t>
            </a:r>
            <a:r>
              <a:rPr lang="sv-SE" dirty="0" smtClean="0"/>
              <a:t>, </a:t>
            </a:r>
            <a:r>
              <a:rPr lang="sv-SE" dirty="0" err="1" smtClean="0"/>
              <a:t>Bhagavad</a:t>
            </a:r>
            <a:r>
              <a:rPr lang="sv-SE" dirty="0" smtClean="0"/>
              <a:t> </a:t>
            </a:r>
            <a:r>
              <a:rPr lang="sv-SE" dirty="0" err="1" smtClean="0"/>
              <a:t>Gita</a:t>
            </a:r>
            <a:endParaRPr lang="sv-SE" dirty="0" smtClean="0"/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dirty="0" smtClean="0"/>
              <a:t>Main God/gods/deities: </a:t>
            </a:r>
          </a:p>
          <a:p>
            <a:pPr lvl="1"/>
            <a:r>
              <a:rPr lang="en-US" dirty="0" smtClean="0"/>
              <a:t>Brahman, Shiva, </a:t>
            </a:r>
            <a:r>
              <a:rPr lang="en-US" dirty="0" smtClean="0"/>
              <a:t>Vishnu</a:t>
            </a:r>
          </a:p>
          <a:p>
            <a:pPr marL="402336" lvl="1" indent="0">
              <a:buNone/>
            </a:pPr>
            <a:endParaRPr lang="en-US" dirty="0" smtClean="0"/>
          </a:p>
          <a:p>
            <a:r>
              <a:rPr lang="en-US" dirty="0" smtClean="0"/>
              <a:t>Basic Beliefs: </a:t>
            </a:r>
          </a:p>
          <a:p>
            <a:pPr lvl="1"/>
            <a:r>
              <a:rPr lang="en-US" dirty="0" smtClean="0"/>
              <a:t>Karma</a:t>
            </a:r>
            <a:endParaRPr lang="en-US" dirty="0" smtClean="0"/>
          </a:p>
          <a:p>
            <a:pPr lvl="1"/>
            <a:r>
              <a:rPr lang="en-US" dirty="0" smtClean="0"/>
              <a:t>Reincarnation</a:t>
            </a:r>
          </a:p>
          <a:p>
            <a:pPr lvl="1"/>
            <a:r>
              <a:rPr lang="en-US" dirty="0" smtClean="0"/>
              <a:t>Caste system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828800"/>
            <a:ext cx="4315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Judaism</a:t>
            </a:r>
            <a:endParaRPr lang="en-US" sz="96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It Began:</a:t>
            </a:r>
          </a:p>
          <a:p>
            <a:pPr lvl="1"/>
            <a:r>
              <a:rPr lang="en-US" dirty="0" smtClean="0"/>
              <a:t>Founder: Abraham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Point of Origin: </a:t>
            </a:r>
          </a:p>
          <a:p>
            <a:pPr lvl="1"/>
            <a:r>
              <a:rPr lang="en-US" dirty="0" smtClean="0"/>
              <a:t>Israel</a:t>
            </a:r>
          </a:p>
          <a:p>
            <a:pPr lvl="1"/>
            <a:r>
              <a:rPr lang="en-US" dirty="0" smtClean="0"/>
              <a:t>c. 2000 </a:t>
            </a:r>
            <a:r>
              <a:rPr lang="en-US" dirty="0"/>
              <a:t>B.C.E.</a:t>
            </a:r>
          </a:p>
          <a:p>
            <a:pPr lvl="1"/>
            <a:endParaRPr lang="en-US" b="1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5" name="Content Placeholder 4" descr="Judaism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62617" y="1646238"/>
            <a:ext cx="2609783" cy="3924485"/>
          </a:xfrm>
        </p:spPr>
      </p:pic>
      <p:sp>
        <p:nvSpPr>
          <p:cNvPr id="6" name="TextBox 5"/>
          <p:cNvSpPr txBox="1"/>
          <p:nvPr/>
        </p:nvSpPr>
        <p:spPr>
          <a:xfrm>
            <a:off x="5029200" y="5638800"/>
            <a:ext cx="325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each night of Hanukah, a Jewish holiday,</a:t>
            </a:r>
          </a:p>
          <a:p>
            <a:r>
              <a:rPr lang="en-US" sz="1200" dirty="0" smtClean="0"/>
              <a:t> one candle is lit on the menorah.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7772400" cy="4678680"/>
          </a:xfrm>
        </p:spPr>
        <p:txBody>
          <a:bodyPr/>
          <a:lstStyle/>
          <a:p>
            <a:r>
              <a:rPr lang="en-US" dirty="0" smtClean="0"/>
              <a:t>How It Spread:</a:t>
            </a:r>
          </a:p>
          <a:p>
            <a:pPr lvl="1"/>
            <a:r>
              <a:rPr lang="en-US" dirty="0" smtClean="0"/>
              <a:t>Started by passing down through families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Where Most Influential Today:</a:t>
            </a:r>
          </a:p>
          <a:p>
            <a:pPr lvl="1"/>
            <a:r>
              <a:rPr lang="en-US" dirty="0" smtClean="0"/>
              <a:t>Israel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Followers, worldwide:</a:t>
            </a:r>
          </a:p>
          <a:p>
            <a:pPr lvl="1"/>
            <a:r>
              <a:rPr lang="en-US" dirty="0" smtClean="0"/>
              <a:t>15 million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Holy Book: </a:t>
            </a:r>
          </a:p>
          <a:p>
            <a:pPr lvl="1"/>
            <a:r>
              <a:rPr lang="en-US" dirty="0" smtClean="0"/>
              <a:t>The Torah 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Main God/gods/deities: </a:t>
            </a:r>
          </a:p>
          <a:p>
            <a:pPr lvl="1"/>
            <a:r>
              <a:rPr lang="en-US" dirty="0" smtClean="0"/>
              <a:t>God 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Basic Beliefs: </a:t>
            </a:r>
          </a:p>
          <a:p>
            <a:pPr lvl="1"/>
            <a:r>
              <a:rPr lang="en-US" dirty="0" smtClean="0"/>
              <a:t>Stresses </a:t>
            </a:r>
            <a:r>
              <a:rPr lang="en-US" dirty="0" smtClean="0"/>
              <a:t>ethical </a:t>
            </a:r>
            <a:r>
              <a:rPr lang="en-US" dirty="0" smtClean="0"/>
              <a:t>behavior (10 commandments) </a:t>
            </a:r>
            <a:endParaRPr lang="en-US" dirty="0" smtClean="0"/>
          </a:p>
          <a:p>
            <a:pPr lvl="1"/>
            <a:r>
              <a:rPr lang="en-US" dirty="0" smtClean="0"/>
              <a:t>Jesus was a prophet, not the son of God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440px-Köln-Tora-und-Innenansicht-Synagoge-Glockengasse-0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1" y="1752600"/>
            <a:ext cx="3200400" cy="4364182"/>
          </a:xfrm>
        </p:spPr>
      </p:pic>
      <p:sp>
        <p:nvSpPr>
          <p:cNvPr id="6" name="TextBox 5"/>
          <p:cNvSpPr txBox="1"/>
          <p:nvPr/>
        </p:nvSpPr>
        <p:spPr>
          <a:xfrm>
            <a:off x="5029200" y="6172200"/>
            <a:ext cx="2745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Holy Book of Judaism, the Torah.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1000" r="14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228600"/>
            <a:ext cx="1538883" cy="6440984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Confucianism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It Began:	</a:t>
            </a:r>
          </a:p>
          <a:p>
            <a:pPr lvl="1"/>
            <a:r>
              <a:rPr lang="en-US" dirty="0" smtClean="0"/>
              <a:t>Founder: Confucius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Point of Origin: 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/>
              <a:t>500 B.C.E.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Content Placeholder 4" descr="confucianis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62200"/>
            <a:ext cx="3901440" cy="2590800"/>
          </a:xfrm>
        </p:spPr>
      </p:pic>
      <p:sp>
        <p:nvSpPr>
          <p:cNvPr id="6" name="TextBox 5"/>
          <p:cNvSpPr txBox="1"/>
          <p:nvPr/>
        </p:nvSpPr>
        <p:spPr>
          <a:xfrm>
            <a:off x="5486400" y="5029200"/>
            <a:ext cx="2601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Chinese symbol for Confucianism.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 [cont.]</a:t>
            </a:r>
            <a:endParaRPr lang="en-US" dirty="0"/>
          </a:p>
        </p:txBody>
      </p:sp>
      <p:pic>
        <p:nvPicPr>
          <p:cNvPr id="5" name="Content Placeholder 4" descr="Analect_52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2133600"/>
            <a:ext cx="4038600" cy="27701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931664"/>
          </a:xfrm>
        </p:spPr>
        <p:txBody>
          <a:bodyPr>
            <a:normAutofit/>
          </a:bodyPr>
          <a:lstStyle/>
          <a:p>
            <a:r>
              <a:rPr lang="en-US" dirty="0" smtClean="0"/>
              <a:t>How It Spread: </a:t>
            </a:r>
          </a:p>
          <a:p>
            <a:pPr lvl="1"/>
            <a:r>
              <a:rPr lang="en-US" dirty="0" smtClean="0"/>
              <a:t>Chinese tradition; Became state doctrine for the Han </a:t>
            </a:r>
            <a:r>
              <a:rPr lang="en-US" dirty="0" smtClean="0"/>
              <a:t>Dynasty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Where Most Influential Today: </a:t>
            </a:r>
          </a:p>
          <a:p>
            <a:pPr lvl="1"/>
            <a:r>
              <a:rPr lang="en-US" dirty="0" smtClean="0"/>
              <a:t>China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Followers, worldwide:</a:t>
            </a:r>
          </a:p>
          <a:p>
            <a:pPr lvl="1"/>
            <a:r>
              <a:rPr lang="en-US" dirty="0" smtClean="0"/>
              <a:t>6 million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876800"/>
            <a:ext cx="403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analect</a:t>
            </a:r>
            <a:r>
              <a:rPr lang="en-US" sz="1200" dirty="0" smtClean="0"/>
              <a:t> of Confucianism. 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 [cont.]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077200" cy="4703064"/>
          </a:xfrm>
        </p:spPr>
        <p:txBody>
          <a:bodyPr>
            <a:normAutofit/>
          </a:bodyPr>
          <a:lstStyle/>
          <a:p>
            <a:r>
              <a:rPr lang="en-US" dirty="0" smtClean="0"/>
              <a:t>Holy Book: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Confucian Analects, </a:t>
            </a:r>
            <a:r>
              <a:rPr lang="en-US" dirty="0" smtClean="0"/>
              <a:t>The </a:t>
            </a:r>
            <a:r>
              <a:rPr lang="en-US" dirty="0" smtClean="0"/>
              <a:t>Book of Filial </a:t>
            </a:r>
            <a:r>
              <a:rPr lang="en-US" dirty="0" smtClean="0"/>
              <a:t>Piety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Main God/gods/deities:  </a:t>
            </a:r>
          </a:p>
          <a:p>
            <a:pPr lvl="1"/>
            <a:r>
              <a:rPr lang="en-US" dirty="0" smtClean="0"/>
              <a:t>None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Basic Beliefs:</a:t>
            </a:r>
          </a:p>
          <a:p>
            <a:pPr lvl="1"/>
            <a:r>
              <a:rPr lang="en-US" dirty="0" smtClean="0"/>
              <a:t>5 relationships </a:t>
            </a:r>
          </a:p>
          <a:p>
            <a:pPr lvl="2"/>
            <a:r>
              <a:rPr lang="en-US" dirty="0" smtClean="0"/>
              <a:t>Filial piety  (respect your parents)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800px-Kaaba_at_nigh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81200"/>
            <a:ext cx="3606800" cy="2705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64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How It Began:</a:t>
            </a:r>
          </a:p>
          <a:p>
            <a:pPr lvl="1"/>
            <a:r>
              <a:rPr lang="en-US" dirty="0" smtClean="0"/>
              <a:t>Founder:  </a:t>
            </a:r>
            <a:r>
              <a:rPr lang="en-US" dirty="0" err="1" smtClean="0"/>
              <a:t>Muhammed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Point </a:t>
            </a:r>
            <a:r>
              <a:rPr lang="en-US" dirty="0" smtClean="0"/>
              <a:t>of Origin: </a:t>
            </a:r>
            <a:r>
              <a:rPr lang="en-US" dirty="0" smtClean="0"/>
              <a:t>Mecc</a:t>
            </a:r>
            <a:r>
              <a:rPr lang="en-US" dirty="0"/>
              <a:t>a</a:t>
            </a:r>
            <a:r>
              <a:rPr lang="en-US" dirty="0" smtClean="0"/>
              <a:t> (Saudi Arabia)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622 </a:t>
            </a:r>
            <a:r>
              <a:rPr lang="en-US" dirty="0"/>
              <a:t>C.E. 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4724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Muslim must make a pilgrimage to Mecca once in their life. 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[cont.]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it Spread: </a:t>
            </a:r>
          </a:p>
          <a:p>
            <a:pPr lvl="1"/>
            <a:r>
              <a:rPr lang="en-US" dirty="0" smtClean="0"/>
              <a:t>Trade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/>
              <a:t>Most Influential Today: </a:t>
            </a:r>
          </a:p>
          <a:p>
            <a:pPr lvl="1"/>
            <a:r>
              <a:rPr lang="en-US" dirty="0" smtClean="0"/>
              <a:t>Middle East &amp; North Africa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Followers, worldwide: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1.4 billion </a:t>
            </a:r>
            <a:endParaRPr lang="en-US" dirty="0"/>
          </a:p>
        </p:txBody>
      </p:sp>
      <p:pic>
        <p:nvPicPr>
          <p:cNvPr id="5" name="Content Placeholder 4" descr="Mosque.Qibla.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1924050"/>
            <a:ext cx="3505200" cy="2628900"/>
          </a:xfrm>
        </p:spPr>
      </p:pic>
      <p:sp>
        <p:nvSpPr>
          <p:cNvPr id="6" name="TextBox 5"/>
          <p:cNvSpPr txBox="1"/>
          <p:nvPr/>
        </p:nvSpPr>
        <p:spPr>
          <a:xfrm>
            <a:off x="5181600" y="4572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Prayer 5 times a day is part of the Five Pillars. When praying it is important to face the direction of Mecca, thus, everyone in the above picture is facing the same direction.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[cont.]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Holy Book: </a:t>
            </a:r>
          </a:p>
          <a:p>
            <a:pPr lvl="1"/>
            <a:r>
              <a:rPr lang="en-US" dirty="0" smtClean="0"/>
              <a:t>The Qur'an (or Koran) </a:t>
            </a:r>
          </a:p>
          <a:p>
            <a:r>
              <a:rPr lang="en-US" dirty="0" smtClean="0"/>
              <a:t>Main God/gods/deities: </a:t>
            </a:r>
          </a:p>
          <a:p>
            <a:pPr lvl="1"/>
            <a:r>
              <a:rPr lang="en-US" dirty="0" smtClean="0"/>
              <a:t>Allah</a:t>
            </a:r>
          </a:p>
          <a:p>
            <a:r>
              <a:rPr lang="en-US" dirty="0" smtClean="0"/>
              <a:t>Basic Beliefs: </a:t>
            </a:r>
          </a:p>
          <a:p>
            <a:pPr lvl="1"/>
            <a:r>
              <a:rPr lang="en-US" dirty="0" smtClean="0"/>
              <a:t>Strictly </a:t>
            </a:r>
            <a:r>
              <a:rPr lang="en-US" dirty="0" smtClean="0"/>
              <a:t>monotheistic</a:t>
            </a:r>
            <a:endParaRPr lang="en-US" dirty="0"/>
          </a:p>
          <a:p>
            <a:pPr lvl="1"/>
            <a:r>
              <a:rPr lang="en-US" dirty="0" smtClean="0"/>
              <a:t>Muslims </a:t>
            </a:r>
            <a:r>
              <a:rPr lang="en-US" dirty="0" smtClean="0"/>
              <a:t>must practice 5 Pillars of Islam</a:t>
            </a:r>
          </a:p>
          <a:p>
            <a:pPr lvl="2"/>
            <a:r>
              <a:rPr lang="en-US" dirty="0" smtClean="0"/>
              <a:t>Only believe in </a:t>
            </a:r>
            <a:r>
              <a:rPr lang="en-US" dirty="0" smtClean="0"/>
              <a:t>Allah</a:t>
            </a:r>
          </a:p>
          <a:p>
            <a:pPr lvl="2"/>
            <a:r>
              <a:rPr lang="en-US" dirty="0" smtClean="0"/>
              <a:t>Fasting during Ramadan</a:t>
            </a:r>
          </a:p>
          <a:p>
            <a:pPr lvl="2"/>
            <a:r>
              <a:rPr lang="en-US" dirty="0" smtClean="0"/>
              <a:t>Prayer 5 times a day</a:t>
            </a:r>
          </a:p>
          <a:p>
            <a:pPr lvl="2"/>
            <a:r>
              <a:rPr lang="en-US" dirty="0" smtClean="0"/>
              <a:t>Pilgrimage to Mecca</a:t>
            </a:r>
          </a:p>
          <a:p>
            <a:pPr lvl="2"/>
            <a:r>
              <a:rPr lang="en-US" dirty="0" smtClean="0"/>
              <a:t>Give money to the poor 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 descr="qur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533400"/>
            <a:ext cx="3322320" cy="2395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29200" y="2971800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sacred text of Islam is the Qur’an, which is shown</a:t>
            </a:r>
          </a:p>
          <a:p>
            <a:r>
              <a:rPr lang="en-US" sz="1200" dirty="0" smtClean="0"/>
              <a:t> in the above picture.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[cont.]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72000"/>
          </a:xfrm>
        </p:spPr>
        <p:txBody>
          <a:bodyPr/>
          <a:lstStyle/>
          <a:p>
            <a:r>
              <a:rPr lang="en-US" dirty="0" smtClean="0"/>
              <a:t>Religious Leader Organization:</a:t>
            </a:r>
          </a:p>
          <a:p>
            <a:pPr lvl="1"/>
            <a:r>
              <a:rPr lang="en-US" dirty="0" smtClean="0"/>
              <a:t>Caliph is Islamic leader.</a:t>
            </a:r>
          </a:p>
          <a:p>
            <a:r>
              <a:rPr lang="en-US" dirty="0" smtClean="0"/>
              <a:t>Sects Evolved Overtime:</a:t>
            </a:r>
          </a:p>
          <a:p>
            <a:pPr lvl="1"/>
            <a:r>
              <a:rPr lang="en-US" dirty="0" smtClean="0"/>
              <a:t>Shiites</a:t>
            </a:r>
          </a:p>
          <a:p>
            <a:pPr lvl="1"/>
            <a:r>
              <a:rPr lang="en-US" dirty="0" smtClean="0"/>
              <a:t>Sunnis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Masjid Al-Haram-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667000"/>
            <a:ext cx="4059238" cy="3044429"/>
          </a:xfrm>
        </p:spPr>
      </p:pic>
      <p:sp>
        <p:nvSpPr>
          <p:cNvPr id="8" name="TextBox 7"/>
          <p:cNvSpPr txBox="1"/>
          <p:nvPr/>
        </p:nvSpPr>
        <p:spPr>
          <a:xfrm>
            <a:off x="4495800" y="5715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Holy Mosque (Masjid Al-Haram) in Mecca is the most famous Mosque in the </a:t>
            </a:r>
            <a:r>
              <a:rPr lang="en-US" sz="1200" dirty="0" smtClean="0"/>
              <a:t>world.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9000" y="762000"/>
            <a:ext cx="6019800" cy="13716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Buddhism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How It Began:</a:t>
            </a:r>
          </a:p>
          <a:p>
            <a:pPr lvl="1"/>
            <a:r>
              <a:rPr lang="en-US" dirty="0" smtClean="0"/>
              <a:t>Founder:  Siddhartha Gautama (The Buddha)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Point of Origin: </a:t>
            </a:r>
          </a:p>
          <a:p>
            <a:pPr lvl="1"/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. 525 B.C.E.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 descr="mumba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8800" y="838200"/>
            <a:ext cx="2895600" cy="4419600"/>
          </a:xfrm>
        </p:spPr>
      </p:pic>
      <p:sp>
        <p:nvSpPr>
          <p:cNvPr id="7" name="TextBox 6"/>
          <p:cNvSpPr txBox="1"/>
          <p:nvPr/>
        </p:nvSpPr>
        <p:spPr>
          <a:xfrm>
            <a:off x="5638800" y="5334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Life of a Buddhist Monk is meant to be simplistic. Thus, the shave their heads and wear robes in order to rid themselves of vanity.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[cont.]</a:t>
            </a:r>
            <a:endParaRPr lang="en-US" dirty="0"/>
          </a:p>
        </p:txBody>
      </p:sp>
      <p:pic>
        <p:nvPicPr>
          <p:cNvPr id="5" name="Content Placeholder 4" descr="11908558161F48bq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2514600" cy="2514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600200"/>
            <a:ext cx="5638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How it Spread: Trade</a:t>
            </a:r>
          </a:p>
          <a:p>
            <a:endParaRPr lang="en-US" dirty="0" smtClean="0"/>
          </a:p>
          <a:p>
            <a:r>
              <a:rPr lang="en-US" dirty="0" smtClean="0"/>
              <a:t>Where Most Influential: </a:t>
            </a:r>
            <a:r>
              <a:rPr lang="en-US" dirty="0" smtClean="0"/>
              <a:t>Asia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Followers, worldwide:  </a:t>
            </a:r>
            <a:r>
              <a:rPr lang="en-US" dirty="0" smtClean="0"/>
              <a:t>400 million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Holy Book: </a:t>
            </a:r>
            <a:r>
              <a:rPr lang="en-US" dirty="0" err="1" smtClean="0"/>
              <a:t>Tripitaka</a:t>
            </a:r>
            <a:r>
              <a:rPr lang="en-US" dirty="0" smtClean="0"/>
              <a:t> (The </a:t>
            </a:r>
            <a:r>
              <a:rPr lang="en-US" dirty="0" smtClean="0"/>
              <a:t>3 Baskets of Wisdom)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</a:t>
            </a:r>
            <a:r>
              <a:rPr lang="en-US" sz="1200" dirty="0" err="1" smtClean="0"/>
              <a:t>Dharmashakra</a:t>
            </a:r>
            <a:r>
              <a:rPr lang="en-US" sz="1200" dirty="0" smtClean="0"/>
              <a:t> represents the Eightfold Path.</a:t>
            </a:r>
            <a:endParaRPr lang="en-US" sz="12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erv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oundr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850</Words>
  <Application>Microsoft Macintosh PowerPoint</Application>
  <PresentationFormat>On-screen Show (4:3)</PresentationFormat>
  <Paragraphs>228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Office Theme</vt:lpstr>
      <vt:lpstr>Paper</vt:lpstr>
      <vt:lpstr>Trek</vt:lpstr>
      <vt:lpstr>Solstice</vt:lpstr>
      <vt:lpstr>Verve</vt:lpstr>
      <vt:lpstr>Module</vt:lpstr>
      <vt:lpstr>Foundry</vt:lpstr>
      <vt:lpstr>1_Office Theme</vt:lpstr>
      <vt:lpstr>Belief Systems </vt:lpstr>
      <vt:lpstr>PowerPoint Presentation</vt:lpstr>
      <vt:lpstr>Islam</vt:lpstr>
      <vt:lpstr>Islam [cont.]</vt:lpstr>
      <vt:lpstr>Islam [cont.]</vt:lpstr>
      <vt:lpstr>Islam [cont.]</vt:lpstr>
      <vt:lpstr>Buddhism</vt:lpstr>
      <vt:lpstr>Buddhism</vt:lpstr>
      <vt:lpstr>Buddhism [cont.]</vt:lpstr>
      <vt:lpstr>Buddhism [cont.]</vt:lpstr>
      <vt:lpstr>Four Noble truths </vt:lpstr>
      <vt:lpstr>PowerPoint Presentation</vt:lpstr>
      <vt:lpstr>Christianity</vt:lpstr>
      <vt:lpstr>Christianity [cont.]</vt:lpstr>
      <vt:lpstr>Christianity [cont.]</vt:lpstr>
      <vt:lpstr>Christianity [cont.]</vt:lpstr>
      <vt:lpstr>PowerPoint Presentation</vt:lpstr>
      <vt:lpstr>Hinduism</vt:lpstr>
      <vt:lpstr>Hinduism [cont.]</vt:lpstr>
      <vt:lpstr>Hinduism [cont.]</vt:lpstr>
      <vt:lpstr>PowerPoint Presentation</vt:lpstr>
      <vt:lpstr>Judaism</vt:lpstr>
      <vt:lpstr>Judaism [cont.]</vt:lpstr>
      <vt:lpstr>Judaism [cont.]</vt:lpstr>
      <vt:lpstr>PowerPoint Presentation</vt:lpstr>
      <vt:lpstr>Confucianism</vt:lpstr>
      <vt:lpstr>Confucianism [cont.]</vt:lpstr>
      <vt:lpstr>Confucianism [cont.]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Religions</dc:title>
  <dc:creator>Tuyet Nhi</dc:creator>
  <cp:lastModifiedBy>Lindsay Lyons</cp:lastModifiedBy>
  <cp:revision>120</cp:revision>
  <dcterms:created xsi:type="dcterms:W3CDTF">2009-12-03T22:03:41Z</dcterms:created>
  <dcterms:modified xsi:type="dcterms:W3CDTF">2012-10-28T14:22:14Z</dcterms:modified>
</cp:coreProperties>
</file>