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96" r:id="rId5"/>
    <p:sldId id="270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AA1F-511D-7D46-B7AF-A578BDE8DD4C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970D0-75AD-5543-89CF-E6C51D7E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 Classes</a:t>
            </a:r>
          </a:p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Plows, wheel, metal weapons, calendars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6253-4BD4-CC4B-A629-87703E786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6253-4BD4-CC4B-A629-87703E786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0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1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0D94-D079-844C-90E4-809F181F7433}" type="datetimeFigureOut">
              <a:rPr lang="en-US" smtClean="0"/>
              <a:t>1/6/13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4E3E-0A23-8241-9447-0CC7451F2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0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NR=1&amp;feature=endscreen&amp;v=gI6sARmxEuc" TargetMode="External"/><Relationship Id="rId3" Type="http://schemas.openxmlformats.org/officeDocument/2006/relationships/hyperlink" Target="http://www.youtube.com/watch?v=uLyW5UYPYY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&amp; Mr. </a:t>
            </a:r>
            <a:r>
              <a:rPr lang="en-US" dirty="0" err="1" smtClean="0"/>
              <a:t>Chacko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for Final Exam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7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3846"/>
          </a:xfrm>
        </p:spPr>
        <p:txBody>
          <a:bodyPr>
            <a:normAutofit/>
          </a:bodyPr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87332"/>
              </p:ext>
            </p:extLst>
          </p:nvPr>
        </p:nvGraphicFramePr>
        <p:xfrm>
          <a:off x="112542" y="851976"/>
          <a:ext cx="9031458" cy="619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378"/>
                <a:gridCol w="2556300"/>
                <a:gridCol w="3902780"/>
              </a:tblGrid>
              <a:tr h="99594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GEOGRAPHIC</a:t>
                      </a:r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FEATURE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CIVILIZATION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EFFECT</a:t>
                      </a:r>
                      <a:endParaRPr lang="en-US" sz="2800" dirty="0"/>
                    </a:p>
                  </a:txBody>
                  <a:tcPr/>
                </a:tc>
              </a:tr>
              <a:tr h="121657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Rivers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Mesopotamia, Egypt, Indus</a:t>
                      </a:r>
                      <a:r>
                        <a:rPr lang="en-US" sz="2400" b="0" baseline="0" dirty="0" smtClean="0"/>
                        <a:t>, China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Travel,</a:t>
                      </a:r>
                      <a:r>
                        <a:rPr lang="en-US" sz="2400" b="0" baseline="0" dirty="0" smtClean="0"/>
                        <a:t> trade, irrigation (water for crops) </a:t>
                      </a:r>
                      <a:endParaRPr lang="en-US" sz="2400" b="0" dirty="0"/>
                    </a:p>
                  </a:txBody>
                  <a:tcPr/>
                </a:tc>
              </a:tr>
              <a:tr h="99594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Mountains</a:t>
                      </a:r>
                      <a:r>
                        <a:rPr lang="en-US" sz="3200" b="1" baseline="0" dirty="0" smtClean="0"/>
                        <a:t>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Greece, China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ISOLATES, divides (city-states)</a:t>
                      </a:r>
                      <a:r>
                        <a:rPr lang="en-US" sz="2400" b="0" baseline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  <a:tr h="99594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Peninsula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India, Greece,</a:t>
                      </a:r>
                      <a:r>
                        <a:rPr lang="en-US" sz="2400" b="0" baseline="0" dirty="0" smtClean="0"/>
                        <a:t> Italy (Rome)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Water </a:t>
                      </a:r>
                      <a:r>
                        <a:rPr lang="en-US" sz="2400" b="0" dirty="0" smtClean="0">
                          <a:sym typeface="Wingdings"/>
                        </a:rPr>
                        <a:t> travel</a:t>
                      </a:r>
                      <a:r>
                        <a:rPr lang="en-US" sz="2400" b="0" baseline="0" dirty="0" smtClean="0">
                          <a:sym typeface="Wingdings"/>
                        </a:rPr>
                        <a:t> &amp; TRADE!</a:t>
                      </a:r>
                      <a:endParaRPr lang="en-US" sz="2400" b="0" dirty="0"/>
                    </a:p>
                  </a:txBody>
                  <a:tcPr/>
                </a:tc>
              </a:tr>
              <a:tr h="99594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Monsoons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India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Floods, waters</a:t>
                      </a:r>
                      <a:r>
                        <a:rPr lang="en-US" sz="2400" b="0" baseline="0" dirty="0" smtClean="0"/>
                        <a:t> crops</a:t>
                      </a:r>
                      <a:endParaRPr lang="en-US" sz="2400" b="0" dirty="0"/>
                    </a:p>
                  </a:txBody>
                  <a:tcPr/>
                </a:tc>
              </a:tr>
              <a:tr h="99594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Isolated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China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Ethnocentrism, protection,</a:t>
                      </a:r>
                      <a:r>
                        <a:rPr lang="en-US" sz="2400" b="0" baseline="0" dirty="0" smtClean="0"/>
                        <a:t> NO trade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0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79" y="22572"/>
            <a:ext cx="8260672" cy="1039427"/>
          </a:xfrm>
        </p:spPr>
        <p:txBody>
          <a:bodyPr/>
          <a:lstStyle/>
          <a:p>
            <a:r>
              <a:rPr lang="en-US" dirty="0" smtClean="0"/>
              <a:t>RIVER VALLEY CIVILIZATIONS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39147"/>
              </p:ext>
            </p:extLst>
          </p:nvPr>
        </p:nvGraphicFramePr>
        <p:xfrm>
          <a:off x="144696" y="901048"/>
          <a:ext cx="8999304" cy="581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355"/>
                <a:gridCol w="1286189"/>
                <a:gridCol w="1639891"/>
                <a:gridCol w="1736356"/>
                <a:gridCol w="1688123"/>
                <a:gridCol w="912390"/>
              </a:tblGrid>
              <a:tr h="830530">
                <a:tc>
                  <a:txBody>
                    <a:bodyPr/>
                    <a:lstStyle/>
                    <a:p>
                      <a:r>
                        <a:rPr lang="en-US" dirty="0" smtClean="0"/>
                        <a:t>CIVILIZATION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RIVER(S)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GOV’T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OF 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RELI-</a:t>
                      </a:r>
                    </a:p>
                    <a:p>
                      <a:r>
                        <a:rPr lang="en-US" dirty="0" smtClean="0"/>
                        <a:t>GION</a:t>
                      </a:r>
                      <a:endParaRPr lang="en-US" dirty="0"/>
                    </a:p>
                  </a:txBody>
                  <a:tcPr/>
                </a:tc>
              </a:tr>
              <a:tr h="10639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Mesopotamia</a:t>
                      </a:r>
                    </a:p>
                    <a:p>
                      <a:r>
                        <a:rPr lang="en-US" dirty="0" smtClean="0"/>
                        <a:t>(Sumer,</a:t>
                      </a:r>
                      <a:r>
                        <a:rPr lang="en-US" baseline="0" dirty="0" smtClean="0"/>
                        <a:t> Babylon)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Tigris, </a:t>
                      </a:r>
                    </a:p>
                    <a:p>
                      <a:r>
                        <a:rPr lang="en-US" dirty="0" smtClean="0"/>
                        <a:t>Euphrates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Flat plains, </a:t>
                      </a:r>
                    </a:p>
                    <a:p>
                      <a:r>
                        <a:rPr lang="en-US" dirty="0" smtClean="0"/>
                        <a:t>no barriers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Hammurabi’s Code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Cuneiform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</a:t>
                      </a:r>
                      <a:endParaRPr lang="en-US" dirty="0"/>
                    </a:p>
                  </a:txBody>
                  <a:tcPr/>
                </a:tc>
              </a:tr>
              <a:tr h="13529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Egypt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Desert, mountains,</a:t>
                      </a:r>
                      <a:r>
                        <a:rPr lang="en-US" baseline="0" dirty="0" smtClean="0"/>
                        <a:t> &amp; ocean borders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Pharaohs (50% king,</a:t>
                      </a:r>
                      <a:r>
                        <a:rPr lang="en-US" baseline="0" dirty="0" smtClean="0"/>
                        <a:t> 50% god)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Hieroglyphics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 </a:t>
                      </a:r>
                      <a:endParaRPr lang="en-US" dirty="0"/>
                    </a:p>
                  </a:txBody>
                  <a:tcPr/>
                </a:tc>
              </a:tr>
              <a:tr h="12115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Indus River Valley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Peninsula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 planning </a:t>
                      </a:r>
                    </a:p>
                    <a:p>
                      <a:r>
                        <a:rPr lang="en-US" dirty="0" smtClean="0"/>
                        <a:t>(grid)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Pictograms</a:t>
                      </a:r>
                    </a:p>
                    <a:p>
                      <a:r>
                        <a:rPr lang="en-US" i="1" dirty="0" smtClean="0"/>
                        <a:t>(still can’t read them!)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 </a:t>
                      </a:r>
                      <a:endParaRPr lang="en-US" dirty="0"/>
                    </a:p>
                  </a:txBody>
                  <a:tcPr/>
                </a:tc>
              </a:tr>
              <a:tr h="13529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China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Huang</a:t>
                      </a:r>
                      <a:r>
                        <a:rPr lang="en-US" baseline="0" dirty="0" smtClean="0"/>
                        <a:t> He (Yellow)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Mountains, deserts,</a:t>
                      </a:r>
                      <a:r>
                        <a:rPr lang="en-US" baseline="0" dirty="0" smtClean="0"/>
                        <a:t> ocean *MOST ISOLATED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Dynasties</a:t>
                      </a:r>
                      <a:r>
                        <a:rPr lang="en-US" baseline="0" dirty="0" smtClean="0"/>
                        <a:t> (royal families)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Pictograms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Fertile soil (rivers) </a:t>
            </a:r>
          </a:p>
          <a:p>
            <a:r>
              <a:rPr lang="en-US" dirty="0" smtClean="0"/>
              <a:t>Writing systems </a:t>
            </a:r>
          </a:p>
          <a:p>
            <a:endParaRPr lang="en-US" dirty="0"/>
          </a:p>
          <a:p>
            <a:r>
              <a:rPr lang="en-US" dirty="0" smtClean="0"/>
              <a:t>Monarchs </a:t>
            </a:r>
          </a:p>
          <a:p>
            <a:r>
              <a:rPr lang="en-US" dirty="0" smtClean="0"/>
              <a:t>Polytheistic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Geography (borders) </a:t>
            </a:r>
          </a:p>
          <a:p>
            <a:r>
              <a:rPr lang="en-US" dirty="0" smtClean="0"/>
              <a:t>Hieroglyphics, cuneiform, pictograms </a:t>
            </a:r>
          </a:p>
          <a:p>
            <a:r>
              <a:rPr lang="en-US" dirty="0" smtClean="0"/>
              <a:t>God-like/regular people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River Valley Civilizations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075511"/>
              </p:ext>
            </p:extLst>
          </p:nvPr>
        </p:nvGraphicFramePr>
        <p:xfrm>
          <a:off x="239298" y="1600200"/>
          <a:ext cx="8706820" cy="502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480"/>
                <a:gridCol w="3036188"/>
                <a:gridCol w="3075152"/>
              </a:tblGrid>
              <a:tr h="99036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 OF GOV’T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DEFINITION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CIVILIZATION </a:t>
                      </a:r>
                      <a:endParaRPr lang="en-US" sz="3200" dirty="0"/>
                    </a:p>
                  </a:txBody>
                  <a:tcPr/>
                </a:tc>
              </a:tr>
              <a:tr h="99036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Democracy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People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Greece</a:t>
                      </a:r>
                      <a:endParaRPr lang="en-US" sz="2800" dirty="0"/>
                    </a:p>
                  </a:txBody>
                  <a:tcPr/>
                </a:tc>
              </a:tr>
              <a:tr h="99036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Republic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People vote for representatives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Rome</a:t>
                      </a:r>
                      <a:endParaRPr lang="en-US" sz="2800" dirty="0"/>
                    </a:p>
                  </a:txBody>
                  <a:tcPr/>
                </a:tc>
              </a:tr>
              <a:tr h="99036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Totalitarian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990365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9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377733"/>
              </p:ext>
            </p:extLst>
          </p:nvPr>
        </p:nvGraphicFramePr>
        <p:xfrm>
          <a:off x="257705" y="1752601"/>
          <a:ext cx="8706819" cy="463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273"/>
                <a:gridCol w="2902273"/>
                <a:gridCol w="2902273"/>
              </a:tblGrid>
              <a:tr h="97828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SET</a:t>
                      </a:r>
                      <a:r>
                        <a:rPr lang="en-US" sz="3200" baseline="0" dirty="0" smtClean="0"/>
                        <a:t> OF LAWS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CIVILIZATION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MAIN IDEAS</a:t>
                      </a:r>
                      <a:endParaRPr lang="en-US" sz="3200" dirty="0"/>
                    </a:p>
                  </a:txBody>
                  <a:tcPr/>
                </a:tc>
              </a:tr>
              <a:tr h="978289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Hammurabi’s Code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Babylon </a:t>
                      </a:r>
                      <a:r>
                        <a:rPr lang="en-US" sz="2400" i="1" dirty="0" smtClean="0"/>
                        <a:t>(Mesopotamia</a:t>
                      </a:r>
                      <a:r>
                        <a:rPr lang="en-US" sz="2800" i="1" dirty="0" smtClean="0"/>
                        <a:t>)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posted laws,</a:t>
                      </a:r>
                    </a:p>
                    <a:p>
                      <a:r>
                        <a:rPr lang="en-US" sz="2800" dirty="0" smtClean="0"/>
                        <a:t>HARSH!</a:t>
                      </a:r>
                    </a:p>
                    <a:p>
                      <a:r>
                        <a:rPr lang="en-US" sz="2400" i="1" dirty="0" smtClean="0"/>
                        <a:t>“eye for</a:t>
                      </a:r>
                      <a:r>
                        <a:rPr lang="en-US" sz="2400" i="1" baseline="0" dirty="0" smtClean="0"/>
                        <a:t> an eye”</a:t>
                      </a:r>
                      <a:endParaRPr lang="en-US" sz="2400" i="1" dirty="0"/>
                    </a:p>
                  </a:txBody>
                  <a:tcPr/>
                </a:tc>
              </a:tr>
              <a:tr h="978289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12</a:t>
                      </a:r>
                      <a:r>
                        <a:rPr lang="en-US" sz="3200" b="1" baseline="0" dirty="0" smtClean="0"/>
                        <a:t> Tables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“Innocent until proven guilty”</a:t>
                      </a:r>
                      <a:endParaRPr lang="en-US" sz="2400" i="1" dirty="0"/>
                    </a:p>
                  </a:txBody>
                  <a:tcPr/>
                </a:tc>
              </a:tr>
              <a:tr h="978289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Legalism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China </a:t>
                      </a:r>
                    </a:p>
                    <a:p>
                      <a:r>
                        <a:rPr lang="en-US" sz="2400" i="1" dirty="0" smtClean="0"/>
                        <a:t>(Qin</a:t>
                      </a:r>
                      <a:r>
                        <a:rPr lang="en-US" sz="2400" i="1" baseline="0" dirty="0" smtClean="0"/>
                        <a:t> dynasty)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HARSH!</a:t>
                      </a:r>
                      <a:r>
                        <a:rPr lang="en-US" sz="2800" baseline="0" dirty="0" smtClean="0"/>
                        <a:t> Confucianism</a:t>
                      </a:r>
                    </a:p>
                    <a:p>
                      <a:r>
                        <a:rPr lang="en-US" sz="2800" baseline="0" dirty="0" smtClean="0"/>
                        <a:t>Shi </a:t>
                      </a:r>
                      <a:r>
                        <a:rPr lang="en-US" sz="2800" baseline="0" dirty="0" err="1" smtClean="0"/>
                        <a:t>Huangdi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4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– good for travel &amp; trade</a:t>
            </a:r>
          </a:p>
          <a:p>
            <a:r>
              <a:rPr lang="en-US" dirty="0" smtClean="0"/>
              <a:t>TRADING </a:t>
            </a:r>
            <a:r>
              <a:rPr lang="en-US" dirty="0" smtClean="0">
                <a:sym typeface="Wingdings"/>
              </a:rPr>
              <a:t> CULTURAL DIFFUSION!</a:t>
            </a:r>
          </a:p>
          <a:p>
            <a:r>
              <a:rPr lang="en-US" dirty="0" smtClean="0">
                <a:sym typeface="Wingdings"/>
              </a:rPr>
              <a:t>Trade Routes: </a:t>
            </a:r>
          </a:p>
          <a:p>
            <a:pPr lvl="1"/>
            <a:r>
              <a:rPr lang="en-US" dirty="0" smtClean="0">
                <a:sym typeface="Wingdings"/>
              </a:rPr>
              <a:t>Silk Road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121" y="3104230"/>
            <a:ext cx="4940679" cy="32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Tang/song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Confucianism </a:t>
            </a:r>
          </a:p>
          <a:p>
            <a:pPr marL="411480" lvl="1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rgbClr val="CF543F"/>
                </a:solidFill>
              </a:rPr>
              <a:t>Golden Age </a:t>
            </a:r>
          </a:p>
          <a:p>
            <a:pPr marL="114300" indent="0">
              <a:buNone/>
            </a:pPr>
            <a:endParaRPr lang="en-US" dirty="0" smtClean="0">
              <a:solidFill>
                <a:srgbClr val="CF543F"/>
              </a:solidFill>
            </a:endParaRPr>
          </a:p>
          <a:p>
            <a:r>
              <a:rPr lang="en-US" dirty="0" smtClean="0"/>
              <a:t>Inventions!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Civil service exam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Calligraphy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Gun powder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Block printing </a:t>
            </a:r>
            <a:endParaRPr lang="en-US" dirty="0">
              <a:solidFill>
                <a:srgbClr val="CF5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5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India: </a:t>
            </a:r>
            <a:r>
              <a:rPr lang="en-US" dirty="0" err="1" smtClean="0"/>
              <a:t>gupta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543F"/>
                </a:solidFill>
              </a:rPr>
              <a:t>Golden Age </a:t>
            </a:r>
          </a:p>
          <a:p>
            <a:pPr lvl="1"/>
            <a:r>
              <a:rPr lang="en-US" dirty="0" smtClean="0"/>
              <a:t>Peace, wealth, inventions </a:t>
            </a:r>
          </a:p>
          <a:p>
            <a:r>
              <a:rPr lang="en-US" dirty="0" smtClean="0"/>
              <a:t>Inventions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Concept </a:t>
            </a:r>
            <a:r>
              <a:rPr lang="en-US" dirty="0">
                <a:solidFill>
                  <a:srgbClr val="CF543F"/>
                </a:solidFill>
              </a:rPr>
              <a:t>of “zero”</a:t>
            </a:r>
          </a:p>
          <a:p>
            <a:pPr lvl="1"/>
            <a:r>
              <a:rPr lang="en-US" dirty="0" smtClean="0"/>
              <a:t>Decimal </a:t>
            </a:r>
            <a:r>
              <a:rPr lang="en-US" dirty="0"/>
              <a:t>system</a:t>
            </a:r>
          </a:p>
          <a:p>
            <a:r>
              <a:rPr lang="en-US" dirty="0" smtClean="0"/>
              <a:t>Hinduism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Caste system </a:t>
            </a:r>
            <a:endParaRPr lang="en-US" dirty="0">
              <a:solidFill>
                <a:srgbClr val="CF543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334" y="2779756"/>
            <a:ext cx="5014427" cy="35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</a:t>
            </a:r>
            <a:r>
              <a:rPr lang="en-US" dirty="0" err="1" smtClean="0"/>
              <a:t>greece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1500" y="1905000"/>
            <a:ext cx="825228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Geography – </a:t>
            </a:r>
            <a:r>
              <a:rPr lang="en-US" sz="1800" dirty="0" smtClean="0">
                <a:solidFill>
                  <a:srgbClr val="CF543F"/>
                </a:solidFill>
              </a:rPr>
              <a:t>peninsula, mountains</a:t>
            </a:r>
          </a:p>
          <a:p>
            <a:r>
              <a:rPr lang="en-US" dirty="0" smtClean="0"/>
              <a:t>Government – </a:t>
            </a:r>
            <a:r>
              <a:rPr lang="en-US" sz="1800" dirty="0" smtClean="0">
                <a:solidFill>
                  <a:srgbClr val="CF543F"/>
                </a:solidFill>
              </a:rPr>
              <a:t>city-states, competed in Olympics </a:t>
            </a:r>
            <a:endParaRPr lang="en-US" dirty="0" smtClean="0"/>
          </a:p>
          <a:p>
            <a:r>
              <a:rPr lang="en-US" dirty="0" smtClean="0"/>
              <a:t>Religion – </a:t>
            </a:r>
            <a:r>
              <a:rPr lang="en-US" sz="1800" dirty="0" smtClean="0">
                <a:solidFill>
                  <a:srgbClr val="CF543F"/>
                </a:solidFill>
              </a:rPr>
              <a:t>polytheistic </a:t>
            </a:r>
            <a:endParaRPr lang="en-US" dirty="0" smtClean="0"/>
          </a:p>
          <a:p>
            <a:r>
              <a:rPr lang="en-US" dirty="0" smtClean="0"/>
              <a:t>Economics – </a:t>
            </a:r>
            <a:r>
              <a:rPr lang="en-US" sz="1800" dirty="0" smtClean="0">
                <a:solidFill>
                  <a:srgbClr val="CF543F"/>
                </a:solidFill>
              </a:rPr>
              <a:t>TRADE! (close to water)</a:t>
            </a:r>
          </a:p>
          <a:p>
            <a:r>
              <a:rPr lang="en-US" dirty="0" smtClean="0"/>
              <a:t>Art/Architecture – </a:t>
            </a:r>
            <a:r>
              <a:rPr lang="en-US" sz="1800" dirty="0" smtClean="0">
                <a:solidFill>
                  <a:srgbClr val="CF543F"/>
                </a:solidFill>
              </a:rPr>
              <a:t>columns </a:t>
            </a:r>
            <a:endParaRPr lang="en-US" dirty="0" smtClean="0"/>
          </a:p>
          <a:p>
            <a:r>
              <a:rPr lang="en-US" dirty="0" smtClean="0"/>
              <a:t>Science/Technology </a:t>
            </a:r>
            <a:r>
              <a:rPr lang="en-US" i="1" dirty="0" smtClean="0"/>
              <a:t>– </a:t>
            </a:r>
            <a:r>
              <a:rPr lang="en-US" sz="1800" dirty="0" err="1" smtClean="0">
                <a:solidFill>
                  <a:srgbClr val="CF543F"/>
                </a:solidFill>
              </a:rPr>
              <a:t>Geocentrism</a:t>
            </a:r>
            <a:r>
              <a:rPr lang="en-US" sz="1800" dirty="0" smtClean="0">
                <a:solidFill>
                  <a:srgbClr val="CF543F"/>
                </a:solidFill>
              </a:rPr>
              <a:t> (Earth = center of world)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Education – </a:t>
            </a:r>
            <a:r>
              <a:rPr lang="en-US" sz="1800" dirty="0" smtClean="0">
                <a:solidFill>
                  <a:srgbClr val="CF543F"/>
                </a:solidFill>
              </a:rPr>
              <a:t>philosophers (Socrates, Plato, Aristotle)</a:t>
            </a:r>
            <a:endParaRPr lang="en-US" i="1" dirty="0" smtClean="0"/>
          </a:p>
          <a:p>
            <a:r>
              <a:rPr lang="en-US" dirty="0" smtClean="0"/>
              <a:t>Social Structure – </a:t>
            </a:r>
            <a:r>
              <a:rPr lang="en-US" sz="1800" dirty="0" smtClean="0">
                <a:solidFill>
                  <a:schemeClr val="accent1"/>
                </a:solidFill>
              </a:rPr>
              <a:t>#1 = free men, #2 = women, #3 = slaves </a:t>
            </a:r>
          </a:p>
        </p:txBody>
      </p:sp>
    </p:spTree>
    <p:extLst>
      <p:ext uri="{BB962C8B-B14F-4D97-AF65-F5344CB8AC3E}">
        <p14:creationId xmlns:p14="http://schemas.microsoft.com/office/powerpoint/2010/main" val="22850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Powerful City-States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Spoke Greek</a:t>
            </a:r>
          </a:p>
          <a:p>
            <a:r>
              <a:rPr lang="en-US" dirty="0" smtClean="0"/>
              <a:t>Direct democracy </a:t>
            </a:r>
          </a:p>
          <a:p>
            <a:pPr lvl="1"/>
            <a:r>
              <a:rPr lang="en-US" dirty="0" smtClean="0"/>
              <a:t>All men have a vote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“Book” smarts </a:t>
            </a:r>
          </a:p>
          <a:p>
            <a:pPr lvl="1"/>
            <a:r>
              <a:rPr lang="en-US" dirty="0" smtClean="0"/>
              <a:t>philosophers</a:t>
            </a:r>
          </a:p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not seen outside the home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Spoke Greek </a:t>
            </a:r>
          </a:p>
          <a:p>
            <a:r>
              <a:rPr lang="en-US" dirty="0" smtClean="0"/>
              <a:t>Monarchy</a:t>
            </a:r>
          </a:p>
          <a:p>
            <a:pPr lvl="1"/>
            <a:r>
              <a:rPr lang="en-US" dirty="0" smtClean="0"/>
              <a:t>king</a:t>
            </a:r>
          </a:p>
          <a:p>
            <a:r>
              <a:rPr lang="en-US" dirty="0" smtClean="0">
                <a:solidFill>
                  <a:srgbClr val="CF543F"/>
                </a:solidFill>
              </a:rPr>
              <a:t>Warriors </a:t>
            </a:r>
          </a:p>
          <a:p>
            <a:pPr lvl="1"/>
            <a:r>
              <a:rPr lang="en-US" dirty="0" smtClean="0"/>
              <a:t>Like the movie </a:t>
            </a:r>
            <a:r>
              <a:rPr lang="en-US" i="1" dirty="0" smtClean="0"/>
              <a:t>300 </a:t>
            </a:r>
            <a:endParaRPr lang="en-US" dirty="0" smtClean="0"/>
          </a:p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more free than in Athens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1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Break down the word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Prefixes</a:t>
            </a:r>
          </a:p>
          <a:p>
            <a:pPr lvl="1"/>
            <a:r>
              <a:rPr lang="en-US" b="1" dirty="0" smtClean="0"/>
              <a:t>Mono- </a:t>
            </a:r>
            <a:r>
              <a:rPr lang="en-US" i="1" dirty="0" smtClean="0"/>
              <a:t>(one) …</a:t>
            </a:r>
          </a:p>
          <a:p>
            <a:pPr lvl="1"/>
            <a:r>
              <a:rPr lang="en-US" b="1" dirty="0" smtClean="0"/>
              <a:t>Demo- </a:t>
            </a:r>
            <a:r>
              <a:rPr lang="en-US" i="1" dirty="0" smtClean="0"/>
              <a:t>(people)  …</a:t>
            </a:r>
          </a:p>
          <a:p>
            <a:endParaRPr lang="en-US" dirty="0"/>
          </a:p>
          <a:p>
            <a:r>
              <a:rPr lang="en-US" dirty="0" smtClean="0"/>
              <a:t>Roots</a:t>
            </a:r>
          </a:p>
          <a:p>
            <a:pPr lvl="1"/>
            <a:r>
              <a:rPr lang="en-US" b="1" dirty="0" smtClean="0"/>
              <a:t>Arch</a:t>
            </a:r>
            <a:r>
              <a:rPr lang="en-US" dirty="0" smtClean="0"/>
              <a:t> </a:t>
            </a:r>
            <a:r>
              <a:rPr lang="en-US" i="1" dirty="0" smtClean="0"/>
              <a:t>(rule) …</a:t>
            </a:r>
          </a:p>
          <a:p>
            <a:pPr lvl="1"/>
            <a:r>
              <a:rPr lang="en-US" b="1" dirty="0" err="1" smtClean="0"/>
              <a:t>Cracy</a:t>
            </a:r>
            <a:r>
              <a:rPr lang="en-US" dirty="0" smtClean="0"/>
              <a:t> </a:t>
            </a:r>
            <a:r>
              <a:rPr lang="en-US" i="1" dirty="0" smtClean="0"/>
              <a:t>(rule) …</a:t>
            </a:r>
          </a:p>
          <a:p>
            <a:endParaRPr lang="en-US" dirty="0"/>
          </a:p>
          <a:p>
            <a:r>
              <a:rPr lang="en-US" dirty="0" smtClean="0"/>
              <a:t>Suffixes</a:t>
            </a:r>
          </a:p>
          <a:p>
            <a:pPr lvl="1"/>
            <a:r>
              <a:rPr lang="en-US" b="1" i="1" dirty="0"/>
              <a:t>-</a:t>
            </a:r>
            <a:r>
              <a:rPr lang="en-US" b="1" i="1" dirty="0" smtClean="0"/>
              <a:t>ism </a:t>
            </a:r>
            <a:r>
              <a:rPr lang="en-US" i="1" dirty="0" smtClean="0"/>
              <a:t>(belief) …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5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v. Sparta Videos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http://www.youtube.com/watch?NR=1&amp;feature=endscreen&amp;v=</a:t>
            </a:r>
            <a:r>
              <a:rPr lang="en-US" u="sng" dirty="0" smtClean="0">
                <a:hlinkClick r:id="rId2"/>
              </a:rPr>
              <a:t>gI6sARmxEuc</a:t>
            </a:r>
            <a:endParaRPr lang="en-US" u="sng" dirty="0" smtClean="0"/>
          </a:p>
          <a:p>
            <a:pPr lvl="1"/>
            <a:r>
              <a:rPr lang="en-US" u="sng" dirty="0" smtClean="0"/>
              <a:t>300: “What is Your Profession?”</a:t>
            </a:r>
            <a:endParaRPr lang="en-US" dirty="0"/>
          </a:p>
          <a:p>
            <a:pPr lvl="0"/>
            <a:r>
              <a:rPr lang="en-US" i="1" u="sng" dirty="0">
                <a:hlinkClick r:id="rId3"/>
              </a:rPr>
              <a:t>http://www.youtube.com/watch?v=</a:t>
            </a:r>
            <a:r>
              <a:rPr lang="en-US" i="1" u="sng" dirty="0" smtClean="0">
                <a:hlinkClick r:id="rId3"/>
              </a:rPr>
              <a:t>uLyW5UYPYYs</a:t>
            </a:r>
            <a:endParaRPr lang="en-US" i="1" u="sng" dirty="0" smtClean="0"/>
          </a:p>
          <a:p>
            <a:pPr lvl="1"/>
            <a:r>
              <a:rPr lang="en-US" i="1" u="sng" dirty="0" smtClean="0"/>
              <a:t>Wife Swap: Athens &amp; Sparta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6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Conquered a LOT of land </a:t>
            </a:r>
          </a:p>
          <a:p>
            <a:r>
              <a:rPr lang="en-US" dirty="0" smtClean="0"/>
              <a:t>Cultural diffusion </a:t>
            </a:r>
            <a:r>
              <a:rPr lang="en-US" dirty="0" smtClean="0">
                <a:sym typeface="Wingdings"/>
              </a:rPr>
              <a:t> Hellenistic Culture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596" y="4243802"/>
            <a:ext cx="3873372" cy="239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8" y="2978049"/>
            <a:ext cx="4735261" cy="22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95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0046" cy="4870303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R’s </a:t>
            </a:r>
          </a:p>
          <a:p>
            <a:pPr lvl="1">
              <a:buClr>
                <a:srgbClr val="93A299"/>
              </a:buClr>
            </a:pPr>
            <a:r>
              <a:rPr lang="en-US" b="1" dirty="0" smtClean="0">
                <a:solidFill>
                  <a:srgbClr val="564B3C"/>
                </a:solidFill>
              </a:rPr>
              <a:t>Republic</a:t>
            </a:r>
          </a:p>
          <a:p>
            <a:pPr lvl="1">
              <a:buClr>
                <a:srgbClr val="93A299"/>
              </a:buClr>
            </a:pPr>
            <a:r>
              <a:rPr lang="en-US" b="1" dirty="0" smtClean="0">
                <a:solidFill>
                  <a:srgbClr val="564B3C"/>
                </a:solidFill>
              </a:rPr>
              <a:t>12 Tables</a:t>
            </a:r>
          </a:p>
          <a:p>
            <a:pPr lvl="1">
              <a:buClr>
                <a:srgbClr val="93A299"/>
              </a:buClr>
            </a:pPr>
            <a:r>
              <a:rPr lang="en-US" b="1" dirty="0" smtClean="0">
                <a:solidFill>
                  <a:srgbClr val="564B3C"/>
                </a:solidFill>
              </a:rPr>
              <a:t>Roads 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Geography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Peninsula (trade), fertile plains (agriculture)</a:t>
            </a:r>
            <a:endParaRPr lang="en-US" sz="1400" dirty="0" smtClean="0">
              <a:solidFill>
                <a:srgbClr val="CF543F"/>
              </a:solidFill>
            </a:endParaRP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Leaders 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Julius </a:t>
            </a:r>
            <a:r>
              <a:rPr lang="en-US" dirty="0" err="1" smtClean="0">
                <a:solidFill>
                  <a:srgbClr val="564B3C"/>
                </a:solidFill>
              </a:rPr>
              <a:t>Casear</a:t>
            </a:r>
            <a:endParaRPr lang="en-US" dirty="0">
              <a:solidFill>
                <a:srgbClr val="564B3C"/>
              </a:solidFill>
            </a:endParaRP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Augustus (</a:t>
            </a:r>
            <a:r>
              <a:rPr lang="en-US" dirty="0" err="1" smtClean="0">
                <a:solidFill>
                  <a:srgbClr val="564B3C"/>
                </a:solidFill>
              </a:rPr>
              <a:t>Pax</a:t>
            </a:r>
            <a:r>
              <a:rPr lang="en-US" dirty="0" smtClean="0">
                <a:solidFill>
                  <a:srgbClr val="564B3C"/>
                </a:solidFill>
              </a:rPr>
              <a:t> </a:t>
            </a:r>
            <a:r>
              <a:rPr lang="en-US" dirty="0" err="1" smtClean="0">
                <a:solidFill>
                  <a:srgbClr val="564B3C"/>
                </a:solidFill>
              </a:rPr>
              <a:t>Romana</a:t>
            </a:r>
            <a:r>
              <a:rPr lang="en-US" dirty="0" smtClean="0">
                <a:solidFill>
                  <a:srgbClr val="564B3C"/>
                </a:solidFill>
              </a:rPr>
              <a:t>) – Roman peace for 200 years!</a:t>
            </a:r>
            <a:endParaRPr lang="en-US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Religion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Polytheistic 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Contributions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Aqueducts (move water to cities) </a:t>
            </a:r>
          </a:p>
          <a:p>
            <a:pPr lvl="1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Arch, dome</a:t>
            </a:r>
          </a:p>
          <a:p>
            <a:pPr lvl="1">
              <a:buClr>
                <a:srgbClr val="93A299"/>
              </a:buClr>
            </a:pPr>
            <a:r>
              <a:rPr lang="en-US" dirty="0" err="1"/>
              <a:t>Colosseum</a:t>
            </a:r>
            <a:endParaRPr lang="en-US" i="1" dirty="0">
              <a:solidFill>
                <a:srgbClr val="564B3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93" y="4921555"/>
            <a:ext cx="2268464" cy="1701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93" y="1075284"/>
            <a:ext cx="2783153" cy="18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67247"/>
            <a:ext cx="8260672" cy="1039427"/>
          </a:xfrm>
        </p:spPr>
        <p:txBody>
          <a:bodyPr/>
          <a:lstStyle/>
          <a:p>
            <a:r>
              <a:rPr lang="en-US" dirty="0" smtClean="0"/>
              <a:t>Religions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55980"/>
              </p:ext>
            </p:extLst>
          </p:nvPr>
        </p:nvGraphicFramePr>
        <p:xfrm>
          <a:off x="207338" y="1170654"/>
          <a:ext cx="8773058" cy="546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18"/>
                <a:gridCol w="1516171"/>
                <a:gridCol w="1249199"/>
                <a:gridCol w="1044495"/>
                <a:gridCol w="1555047"/>
                <a:gridCol w="1749428"/>
              </a:tblGrid>
              <a:tr h="790252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HOLY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GOD(S)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BELIEFS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JUDAISM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Abraham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Israel</a:t>
                      </a:r>
                      <a:r>
                        <a:rPr lang="en-US" sz="1700" baseline="0" dirty="0" smtClean="0"/>
                        <a:t> </a:t>
                      </a:r>
                    </a:p>
                    <a:p>
                      <a:r>
                        <a:rPr lang="en-US" sz="1700" baseline="0" dirty="0" smtClean="0"/>
                        <a:t>2000 BCE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Torah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God</a:t>
                      </a:r>
                    </a:p>
                    <a:p>
                      <a:endParaRPr lang="en-US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Monotheistic 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 Command-</a:t>
                      </a:r>
                      <a:r>
                        <a:rPr lang="en-US" sz="1700" dirty="0" err="1" smtClean="0"/>
                        <a:t>ments</a:t>
                      </a:r>
                      <a:r>
                        <a:rPr lang="en-US" sz="1700" dirty="0" smtClean="0"/>
                        <a:t> </a:t>
                      </a:r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smtClean="0"/>
                        <a:t>Jesus was a prophet</a:t>
                      </a:r>
                      <a:endParaRPr lang="en-US" sz="1700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CHRISTIANITY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Jesus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Jerusalem</a:t>
                      </a:r>
                      <a:r>
                        <a:rPr lang="en-US" sz="1700" baseline="0" dirty="0" smtClean="0"/>
                        <a:t> ? </a:t>
                      </a:r>
                      <a:endParaRPr lang="en-US" sz="1700" dirty="0" smtClean="0"/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smtClean="0"/>
                        <a:t>33 CE </a:t>
                      </a:r>
                    </a:p>
                    <a:p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Bible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God </a:t>
                      </a:r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smtClean="0"/>
                        <a:t>Monotheistic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Jesus was the son</a:t>
                      </a:r>
                      <a:r>
                        <a:rPr lang="en-US" sz="1700" baseline="0" dirty="0" smtClean="0"/>
                        <a:t> of God </a:t>
                      </a:r>
                      <a:endParaRPr lang="en-US" sz="1700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ISLAM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Muhammad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Mecca</a:t>
                      </a:r>
                    </a:p>
                    <a:p>
                      <a:r>
                        <a:rPr lang="en-US" sz="1700" dirty="0" smtClean="0"/>
                        <a:t>(Saudi</a:t>
                      </a:r>
                      <a:r>
                        <a:rPr lang="en-US" sz="1700" baseline="0" dirty="0" smtClean="0"/>
                        <a:t> Arabia)</a:t>
                      </a:r>
                    </a:p>
                    <a:p>
                      <a:endParaRPr lang="en-US" sz="1700" baseline="0" dirty="0" smtClean="0"/>
                    </a:p>
                    <a:p>
                      <a:r>
                        <a:rPr lang="en-US" sz="1700" baseline="0" dirty="0" smtClean="0"/>
                        <a:t>622 CE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Qur’an 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Allah </a:t>
                      </a:r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smtClean="0"/>
                        <a:t>Monotheistic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 Pillars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55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67247"/>
            <a:ext cx="8260672" cy="1039427"/>
          </a:xfrm>
        </p:spPr>
        <p:txBody>
          <a:bodyPr/>
          <a:lstStyle/>
          <a:p>
            <a:r>
              <a:rPr lang="en-US" dirty="0" smtClean="0"/>
              <a:t>Religions 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712672"/>
              </p:ext>
            </p:extLst>
          </p:nvPr>
        </p:nvGraphicFramePr>
        <p:xfrm>
          <a:off x="207338" y="1170654"/>
          <a:ext cx="8773058" cy="546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18"/>
                <a:gridCol w="1516171"/>
                <a:gridCol w="1249199"/>
                <a:gridCol w="1381422"/>
                <a:gridCol w="1218120"/>
                <a:gridCol w="1749428"/>
              </a:tblGrid>
              <a:tr h="790252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HOLY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GOD(S)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BELIEFS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HINDUISM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Unknown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India, </a:t>
                      </a:r>
                    </a:p>
                    <a:p>
                      <a:r>
                        <a:rPr lang="en-US" sz="1700" dirty="0" smtClean="0"/>
                        <a:t>1500</a:t>
                      </a:r>
                      <a:r>
                        <a:rPr lang="en-US" sz="1700" baseline="0" dirty="0" smtClean="0"/>
                        <a:t> BCE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r>
                        <a:rPr lang="en-US" sz="1600" dirty="0" smtClean="0"/>
                        <a:t>Vedas,</a:t>
                      </a:r>
                    </a:p>
                    <a:p>
                      <a:r>
                        <a:rPr lang="en-US" sz="1600" dirty="0" smtClean="0"/>
                        <a:t>Upanishads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Shiva,</a:t>
                      </a:r>
                      <a:r>
                        <a:rPr lang="en-US" sz="1700" baseline="0" dirty="0" smtClean="0"/>
                        <a:t> Vishnu…</a:t>
                      </a:r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smtClean="0"/>
                        <a:t>Poly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Karma </a:t>
                      </a:r>
                    </a:p>
                    <a:p>
                      <a:r>
                        <a:rPr lang="en-US" sz="1700" dirty="0" smtClean="0"/>
                        <a:t>Reincarnation</a:t>
                      </a:r>
                    </a:p>
                    <a:p>
                      <a:r>
                        <a:rPr lang="en-US" sz="1700" dirty="0" smtClean="0"/>
                        <a:t>Caste</a:t>
                      </a:r>
                      <a:r>
                        <a:rPr lang="en-US" sz="1700" baseline="0" dirty="0" smtClean="0"/>
                        <a:t> system</a:t>
                      </a:r>
                      <a:endParaRPr lang="en-US" sz="1700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BUDDHISM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Siddhartha Gautama</a:t>
                      </a:r>
                    </a:p>
                    <a:p>
                      <a:r>
                        <a:rPr lang="en-US" sz="1700" dirty="0" smtClean="0"/>
                        <a:t>(Buddha)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India, </a:t>
                      </a:r>
                    </a:p>
                    <a:p>
                      <a:endParaRPr lang="en-US" sz="1700" dirty="0" smtClean="0"/>
                    </a:p>
                    <a:p>
                      <a:r>
                        <a:rPr lang="en-US" sz="1700" dirty="0" smtClean="0"/>
                        <a:t>525 BCE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Tripitaka</a:t>
                      </a:r>
                      <a:r>
                        <a:rPr lang="en-US" sz="1700" baseline="0" dirty="0" smtClean="0"/>
                        <a:t> </a:t>
                      </a:r>
                    </a:p>
                    <a:p>
                      <a:r>
                        <a:rPr lang="en-US" sz="1700" baseline="0" dirty="0" smtClean="0"/>
                        <a:t>(3 Baskets of Wisdom)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Karma </a:t>
                      </a:r>
                    </a:p>
                    <a:p>
                      <a:r>
                        <a:rPr lang="en-US" sz="1700" dirty="0" smtClean="0"/>
                        <a:t>Reincarnation</a:t>
                      </a:r>
                    </a:p>
                    <a:p>
                      <a:r>
                        <a:rPr lang="en-US" sz="1700" dirty="0" smtClean="0"/>
                        <a:t>4 Noble Truths </a:t>
                      </a:r>
                      <a:endParaRPr lang="en-US" sz="1700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CONFUCIAN-ISM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Confucius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China,</a:t>
                      </a:r>
                      <a:r>
                        <a:rPr lang="en-US" sz="1700" baseline="0" dirty="0" smtClean="0"/>
                        <a:t> </a:t>
                      </a:r>
                    </a:p>
                    <a:p>
                      <a:endParaRPr lang="en-US" sz="1700" baseline="0" dirty="0" smtClean="0"/>
                    </a:p>
                    <a:p>
                      <a:r>
                        <a:rPr lang="en-US" sz="1700" baseline="0" dirty="0" smtClean="0"/>
                        <a:t>500 BCE </a:t>
                      </a:r>
                      <a:endParaRPr lang="en-US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Analects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 relationships, </a:t>
                      </a:r>
                    </a:p>
                    <a:p>
                      <a:r>
                        <a:rPr lang="en-US" sz="1700" b="1" dirty="0" smtClean="0"/>
                        <a:t>Filial piety </a:t>
                      </a:r>
                      <a:r>
                        <a:rPr lang="en-US" sz="1700" dirty="0" smtClean="0"/>
                        <a:t>(respect your parents) 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7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67247"/>
            <a:ext cx="8260672" cy="1039427"/>
          </a:xfrm>
        </p:spPr>
        <p:txBody>
          <a:bodyPr/>
          <a:lstStyle/>
          <a:p>
            <a:r>
              <a:rPr lang="en-US" dirty="0" smtClean="0"/>
              <a:t>Religions 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039243"/>
              </p:ext>
            </p:extLst>
          </p:nvPr>
        </p:nvGraphicFramePr>
        <p:xfrm>
          <a:off x="207338" y="1170654"/>
          <a:ext cx="8773058" cy="546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718"/>
                <a:gridCol w="1516171"/>
                <a:gridCol w="1249199"/>
                <a:gridCol w="1044495"/>
                <a:gridCol w="1555047"/>
                <a:gridCol w="1749428"/>
              </a:tblGrid>
              <a:tr h="790252">
                <a:tc>
                  <a:txBody>
                    <a:bodyPr/>
                    <a:lstStyle/>
                    <a:p>
                      <a:r>
                        <a:rPr lang="en-US" dirty="0" smtClean="0"/>
                        <a:t>RELIGION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HOLY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GOD(S)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BELIEFS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TAOISM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China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Balance, yin-yang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ANIMISM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</a:t>
                      </a:r>
                      <a:r>
                        <a:rPr lang="en-US" sz="1700" baseline="0" dirty="0" smtClean="0"/>
                        <a:t> things in nature have a spirit </a:t>
                      </a:r>
                      <a:endParaRPr lang="en-US" sz="1700" dirty="0"/>
                    </a:p>
                  </a:txBody>
                  <a:tcPr/>
                </a:tc>
              </a:tr>
              <a:tr h="15578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SHINTO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Worship nature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200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DBQ: analyze a document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346"/>
            <a:ext cx="8229600" cy="5088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1:</a:t>
            </a:r>
            <a:r>
              <a:rPr lang="en-US" dirty="0" smtClean="0">
                <a:solidFill>
                  <a:srgbClr val="FF0000"/>
                </a:solidFill>
              </a:rPr>
              <a:t> SOURCE </a:t>
            </a:r>
            <a:r>
              <a:rPr lang="en-US" dirty="0" smtClean="0"/>
              <a:t>the document </a:t>
            </a:r>
          </a:p>
          <a:p>
            <a:pPr lvl="1"/>
            <a:r>
              <a:rPr lang="en-US" dirty="0" smtClean="0"/>
              <a:t>Who, Where, When, Primary/Secondary Source?</a:t>
            </a:r>
          </a:p>
          <a:p>
            <a:r>
              <a:rPr lang="en-US" dirty="0" smtClean="0"/>
              <a:t>2: </a:t>
            </a:r>
            <a:r>
              <a:rPr lang="en-US" dirty="0" smtClean="0">
                <a:solidFill>
                  <a:srgbClr val="FF0000"/>
                </a:solidFill>
              </a:rPr>
              <a:t>Read &amp; </a:t>
            </a:r>
            <a:r>
              <a:rPr lang="en-US" u="sng" dirty="0" smtClean="0">
                <a:solidFill>
                  <a:srgbClr val="FF0000"/>
                </a:solidFill>
              </a:rPr>
              <a:t>UNDERLINE</a:t>
            </a:r>
          </a:p>
          <a:p>
            <a:pPr lvl="1"/>
            <a:r>
              <a:rPr lang="en-US" dirty="0" smtClean="0"/>
              <a:t>Words from the question</a:t>
            </a:r>
          </a:p>
          <a:p>
            <a:pPr lvl="1"/>
            <a:r>
              <a:rPr lang="en-US" dirty="0" smtClean="0"/>
              <a:t>Vocabulary words</a:t>
            </a:r>
          </a:p>
          <a:p>
            <a:r>
              <a:rPr lang="en-US" dirty="0" smtClean="0"/>
              <a:t>3: </a:t>
            </a:r>
            <a:r>
              <a:rPr lang="en-US" dirty="0" smtClean="0">
                <a:solidFill>
                  <a:srgbClr val="FF0000"/>
                </a:solidFill>
              </a:rPr>
              <a:t>OUTSIDE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</a:p>
          <a:p>
            <a:pPr lvl="1"/>
            <a:r>
              <a:rPr lang="en-US" dirty="0"/>
              <a:t>You know something extra!</a:t>
            </a:r>
          </a:p>
          <a:p>
            <a:pPr lvl="1"/>
            <a:r>
              <a:rPr lang="en-US" dirty="0"/>
              <a:t>What details are missing?</a:t>
            </a:r>
          </a:p>
          <a:p>
            <a:r>
              <a:rPr lang="en-US" dirty="0"/>
              <a:t>4: </a:t>
            </a:r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 smtClean="0"/>
              <a:t> the question</a:t>
            </a:r>
          </a:p>
          <a:p>
            <a:pPr lvl="1"/>
            <a:r>
              <a:rPr lang="en-US" i="1" dirty="0" smtClean="0"/>
              <a:t>You can use words from the document!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47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Monotheism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ONE / GOD / BELIEF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Monarchy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ONE / RULE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Democracy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PEOPLE / RULE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Ethnocentrism 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RACE / CENTER / BELIEF </a:t>
            </a:r>
            <a:endParaRPr lang="en-US" dirty="0">
              <a:solidFill>
                <a:srgbClr val="CF54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Fertile – able to grow</a:t>
            </a:r>
          </a:p>
          <a:p>
            <a:r>
              <a:rPr lang="en-US" dirty="0" smtClean="0"/>
              <a:t>Agriculture – farming</a:t>
            </a:r>
          </a:p>
          <a:p>
            <a:r>
              <a:rPr lang="en-US" dirty="0" smtClean="0"/>
              <a:t>Irrigation – bringing water to crops</a:t>
            </a:r>
          </a:p>
          <a:p>
            <a:r>
              <a:rPr lang="en-US" dirty="0" smtClean="0"/>
              <a:t>Geography - </a:t>
            </a:r>
            <a:r>
              <a:rPr lang="en-US" dirty="0" smtClean="0">
                <a:latin typeface="Calibri" charset="0"/>
              </a:rPr>
              <a:t>study of the physical earth &amp; human impact </a:t>
            </a:r>
          </a:p>
          <a:p>
            <a:r>
              <a:rPr lang="en-US" dirty="0" smtClean="0"/>
              <a:t> Subsistence – just enough to survive</a:t>
            </a:r>
          </a:p>
          <a:p>
            <a:r>
              <a:rPr lang="en-US" dirty="0" smtClean="0"/>
              <a:t>Surplus – extra </a:t>
            </a:r>
          </a:p>
          <a:p>
            <a:r>
              <a:rPr lang="en-US" dirty="0" smtClean="0"/>
              <a:t>Civic – citizen’s duty to keep things civilized</a:t>
            </a:r>
          </a:p>
          <a:p>
            <a:r>
              <a:rPr lang="en-US" dirty="0" smtClean="0"/>
              <a:t>Philosopher – thinker (lover of wisdom)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F543F"/>
                </a:solidFill>
              </a:rPr>
              <a:t>Spread of culture </a:t>
            </a:r>
          </a:p>
          <a:p>
            <a:pPr lvl="1"/>
            <a:r>
              <a:rPr lang="en-US" dirty="0"/>
              <a:t>Ideas, goods, traditions…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How did it happen? 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Trade</a:t>
            </a:r>
          </a:p>
          <a:p>
            <a:pPr lvl="1"/>
            <a:r>
              <a:rPr lang="en-US" dirty="0" smtClean="0">
                <a:solidFill>
                  <a:srgbClr val="CF543F"/>
                </a:solidFill>
              </a:rPr>
              <a:t>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083" y="2900550"/>
            <a:ext cx="4146033" cy="3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131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SUFFIX: “</a:t>
            </a:r>
            <a:r>
              <a:rPr lang="en-US" b="1" dirty="0" smtClean="0"/>
              <a:t>-</a:t>
            </a:r>
            <a:r>
              <a:rPr lang="en-US" b="1" dirty="0" err="1" smtClean="0"/>
              <a:t>ist</a:t>
            </a:r>
            <a:r>
              <a:rPr lang="en-US" b="1" dirty="0" smtClean="0"/>
              <a:t>”</a:t>
            </a:r>
          </a:p>
          <a:p>
            <a:pPr lvl="1"/>
            <a:r>
              <a:rPr lang="en-US" i="1" dirty="0" smtClean="0">
                <a:solidFill>
                  <a:srgbClr val="CF543F"/>
                </a:solidFill>
              </a:rPr>
              <a:t>Person who does something </a:t>
            </a:r>
          </a:p>
          <a:p>
            <a:pPr marL="411480" lvl="1" indent="0">
              <a:buNone/>
            </a:pPr>
            <a:endParaRPr lang="en-US" dirty="0" smtClean="0">
              <a:solidFill>
                <a:srgbClr val="CF543F"/>
              </a:solidFill>
            </a:endParaRPr>
          </a:p>
          <a:p>
            <a:pPr marL="411480" lvl="1" indent="0">
              <a:buNone/>
            </a:pPr>
            <a:endParaRPr lang="en-US" dirty="0">
              <a:solidFill>
                <a:srgbClr val="CF543F"/>
              </a:solidFill>
            </a:endParaRPr>
          </a:p>
          <a:p>
            <a:r>
              <a:rPr lang="en-US" b="1" dirty="0" smtClean="0"/>
              <a:t>Archaeologist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Studies</a:t>
            </a:r>
            <a:r>
              <a:rPr lang="en-US" dirty="0" smtClean="0">
                <a:solidFill>
                  <a:srgbClr val="CF543F"/>
                </a:solidFill>
              </a:rPr>
              <a:t> artifacts </a:t>
            </a:r>
          </a:p>
          <a:p>
            <a:pPr marL="411480" lvl="1" indent="0">
              <a:buNone/>
            </a:pPr>
            <a:endParaRPr lang="en-US" dirty="0" smtClean="0">
              <a:solidFill>
                <a:srgbClr val="CF543F"/>
              </a:solidFill>
            </a:endParaRPr>
          </a:p>
          <a:p>
            <a:r>
              <a:rPr lang="en-US" b="1" dirty="0" smtClean="0"/>
              <a:t>Economist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Studies</a:t>
            </a:r>
            <a:r>
              <a:rPr lang="en-US" dirty="0" smtClean="0">
                <a:solidFill>
                  <a:srgbClr val="CF543F"/>
                </a:solidFill>
              </a:rPr>
              <a:t> the exchange of goods &amp; services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Political </a:t>
            </a:r>
          </a:p>
          <a:p>
            <a:pPr lvl="1"/>
            <a:r>
              <a:rPr lang="en-US" dirty="0" smtClean="0"/>
              <a:t>Shows </a:t>
            </a:r>
            <a:r>
              <a:rPr lang="en-US" dirty="0" smtClean="0">
                <a:solidFill>
                  <a:schemeClr val="accent2"/>
                </a:solidFill>
              </a:rPr>
              <a:t>borders of cities, states, countries (MAN-MADE STUFF)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Topographic</a:t>
            </a:r>
          </a:p>
          <a:p>
            <a:pPr lvl="1"/>
            <a:r>
              <a:rPr lang="en-US" dirty="0" smtClean="0"/>
              <a:t>Shows </a:t>
            </a:r>
            <a:r>
              <a:rPr lang="en-US" dirty="0" smtClean="0">
                <a:solidFill>
                  <a:srgbClr val="CF543F"/>
                </a:solidFill>
              </a:rPr>
              <a:t>elevation &amp; land types (NATURE-MADE STUFF)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50" y="4988323"/>
            <a:ext cx="2205390" cy="166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10" y="4988323"/>
            <a:ext cx="2428561" cy="15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5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Neolithic Revolution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Nomads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Hunters &amp; gatherers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4073546" cy="3678797"/>
          </a:xfrm>
        </p:spPr>
        <p:txBody>
          <a:bodyPr/>
          <a:lstStyle/>
          <a:p>
            <a:r>
              <a:rPr lang="en-US" dirty="0" smtClean="0"/>
              <a:t>Permanent settlements</a:t>
            </a:r>
          </a:p>
          <a:p>
            <a:pPr lvl="1"/>
            <a:r>
              <a:rPr lang="en-US" dirty="0"/>
              <a:t>Houses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/>
              <a:t>Grew food!</a:t>
            </a:r>
          </a:p>
          <a:p>
            <a:pPr lvl="1"/>
            <a:r>
              <a:rPr lang="en-US" dirty="0"/>
              <a:t>Domesticated animals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9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00400"/>
            <a:ext cx="7556313" cy="505759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eography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overnment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eligion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conomics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rt</a:t>
            </a:r>
            <a:r>
              <a:rPr lang="en-US" sz="2800" i="1" dirty="0"/>
              <a:t>/Architecture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>
                <a:solidFill>
                  <a:srgbClr val="66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cience</a:t>
            </a:r>
            <a:r>
              <a:rPr lang="en-US" sz="2800" i="1" dirty="0"/>
              <a:t>/Technology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/>
              <a:t>ducation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en-US" sz="2800" b="1" dirty="0">
                <a:solidFill>
                  <a:srgbClr val="CF54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err="1" smtClean="0"/>
              <a:t>ocial</a:t>
            </a:r>
            <a:r>
              <a:rPr lang="en-US" sz="2800" i="1" dirty="0"/>
              <a:t> S</a:t>
            </a:r>
            <a:r>
              <a:rPr lang="en-US" sz="2800" i="1" dirty="0" smtClean="0"/>
              <a:t>tructure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56" y="2786013"/>
            <a:ext cx="3619544" cy="27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1007</Words>
  <Application>Microsoft Macintosh PowerPoint</Application>
  <PresentationFormat>On-screen Show (4:3)</PresentationFormat>
  <Paragraphs>367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Review for Final Exam </vt:lpstr>
      <vt:lpstr>Vocabulary </vt:lpstr>
      <vt:lpstr>Try it…</vt:lpstr>
      <vt:lpstr>VOCABULARY </vt:lpstr>
      <vt:lpstr>Cultural Diffusion</vt:lpstr>
      <vt:lpstr>Scientists</vt:lpstr>
      <vt:lpstr>Types of maps</vt:lpstr>
      <vt:lpstr>Neolithic Revolution </vt:lpstr>
      <vt:lpstr>Parts of civilization</vt:lpstr>
      <vt:lpstr>Geography </vt:lpstr>
      <vt:lpstr>RIVER VALLEY CIVILIZATIONS</vt:lpstr>
      <vt:lpstr>Comparing River Valley Civilizations</vt:lpstr>
      <vt:lpstr>Government </vt:lpstr>
      <vt:lpstr>LAWS</vt:lpstr>
      <vt:lpstr>TRADE!</vt:lpstr>
      <vt:lpstr>China: Tang/song </vt:lpstr>
      <vt:lpstr>India: gupta </vt:lpstr>
      <vt:lpstr>Ancient greece</vt:lpstr>
      <vt:lpstr>Powerful City-States</vt:lpstr>
      <vt:lpstr>Athens v. Sparta Videos </vt:lpstr>
      <vt:lpstr>Alexander the great </vt:lpstr>
      <vt:lpstr>Rome</vt:lpstr>
      <vt:lpstr>Religions </vt:lpstr>
      <vt:lpstr>Religions …</vt:lpstr>
      <vt:lpstr>Religions …</vt:lpstr>
      <vt:lpstr>DBQ: analyze a document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for Final Exam </dc:title>
  <dc:subject/>
  <dc:creator>Lindsay Lyons</dc:creator>
  <cp:keywords/>
  <dc:description/>
  <cp:lastModifiedBy>Lindsay Lyons</cp:lastModifiedBy>
  <cp:revision>4</cp:revision>
  <dcterms:created xsi:type="dcterms:W3CDTF">2013-01-07T01:13:56Z</dcterms:created>
  <dcterms:modified xsi:type="dcterms:W3CDTF">2013-01-07T01:30:02Z</dcterms:modified>
  <cp:category/>
</cp:coreProperties>
</file>