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71" r:id="rId4"/>
    <p:sldId id="257" r:id="rId5"/>
    <p:sldId id="258" r:id="rId6"/>
    <p:sldId id="259" r:id="rId7"/>
    <p:sldId id="260" r:id="rId8"/>
    <p:sldId id="267" r:id="rId9"/>
    <p:sldId id="261" r:id="rId10"/>
    <p:sldId id="263" r:id="rId11"/>
    <p:sldId id="262" r:id="rId12"/>
    <p:sldId id="265" r:id="rId13"/>
    <p:sldId id="266" r:id="rId14"/>
    <p:sldId id="264" r:id="rId15"/>
    <p:sldId id="269"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6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F2AA042-6052-4647-95FD-44B0A034FB55}" type="datetimeFigureOut">
              <a:rPr lang="en-US" smtClean="0"/>
              <a:t>9/12/12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D302-E759-9243-B6B6-E6AFBE3EAE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F2AA042-6052-4647-95FD-44B0A034FB55}" type="datetimeFigureOut">
              <a:rPr lang="en-US" smtClean="0"/>
              <a:t>9/12/12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FD302-E759-9243-B6B6-E6AFBE3EAE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D302-E759-9243-B6B6-E6AFBE3EAE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D302-E759-9243-B6B6-E6AFBE3EAEB2}"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D302-E759-9243-B6B6-E6AFBE3EAEB2}"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D302-E759-9243-B6B6-E6AFBE3EAEB2}"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F2AA042-6052-4647-95FD-44B0A034FB55}" type="datetimeFigureOut">
              <a:rPr lang="en-US" smtClean="0"/>
              <a:t>9/12/12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653FD302-E759-9243-B6B6-E6AFBE3EAEB2}"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F2AA042-6052-4647-95FD-44B0A034FB55}" type="datetimeFigureOut">
              <a:rPr lang="en-US" smtClean="0"/>
              <a:t>9/12/12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D302-E759-9243-B6B6-E6AFBE3EAEB2}"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53FD302-E759-9243-B6B6-E6AFBE3EAE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2AA042-6052-4647-95FD-44B0A034FB55}" type="datetimeFigureOut">
              <a:rPr lang="en-US" smtClean="0"/>
              <a:t>9/12/12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D302-E759-9243-B6B6-E6AFBE3EAEB2}"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F2AA042-6052-4647-95FD-44B0A034FB55}" type="datetimeFigureOut">
              <a:rPr lang="en-US" smtClean="0"/>
              <a:t>9/12/12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53FD302-E759-9243-B6B6-E6AFBE3EAE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Cultures &amp; Neolithic Revolution</a:t>
            </a:r>
            <a:endParaRPr lang="en-US" dirty="0"/>
          </a:p>
        </p:txBody>
      </p:sp>
      <p:sp>
        <p:nvSpPr>
          <p:cNvPr id="3" name="Subtitle 2"/>
          <p:cNvSpPr>
            <a:spLocks noGrp="1"/>
          </p:cNvSpPr>
          <p:nvPr>
            <p:ph type="subTitle" idx="1"/>
          </p:nvPr>
        </p:nvSpPr>
        <p:spPr/>
        <p:txBody>
          <a:bodyPr/>
          <a:lstStyle/>
          <a:p>
            <a:r>
              <a:rPr lang="en-US" dirty="0" smtClean="0"/>
              <a:t>Global 1</a:t>
            </a:r>
          </a:p>
          <a:p>
            <a:r>
              <a:rPr lang="en-US" dirty="0" smtClean="0"/>
              <a:t>Ms. Lyons </a:t>
            </a:r>
            <a:endParaRPr lang="en-US" dirty="0"/>
          </a:p>
        </p:txBody>
      </p:sp>
    </p:spTree>
    <p:extLst>
      <p:ext uri="{BB962C8B-B14F-4D97-AF65-F5344CB8AC3E}">
        <p14:creationId xmlns:p14="http://schemas.microsoft.com/office/powerpoint/2010/main" val="2419224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atin typeface="Calibri" charset="0"/>
              </a:rPr>
              <a:t>Religion</a:t>
            </a:r>
          </a:p>
        </p:txBody>
      </p:sp>
      <p:sp>
        <p:nvSpPr>
          <p:cNvPr id="14339" name="Content Placeholder 2"/>
          <p:cNvSpPr>
            <a:spLocks noGrp="1"/>
          </p:cNvSpPr>
          <p:nvPr>
            <p:ph idx="1"/>
          </p:nvPr>
        </p:nvSpPr>
        <p:spPr/>
        <p:txBody>
          <a:bodyPr/>
          <a:lstStyle/>
          <a:p>
            <a:pPr eaLnBrk="1" hangingPunct="1"/>
            <a:r>
              <a:rPr lang="en-US" b="1">
                <a:latin typeface="Calibri" charset="0"/>
              </a:rPr>
              <a:t>Polytheism: </a:t>
            </a:r>
          </a:p>
          <a:p>
            <a:pPr lvl="1" eaLnBrk="1" hangingPunct="1"/>
            <a:r>
              <a:rPr lang="en-US" b="1">
                <a:latin typeface="Calibri" charset="0"/>
              </a:rPr>
              <a:t>Belief in many gods</a:t>
            </a:r>
            <a:endParaRPr lang="en-US">
              <a:latin typeface="Calibri" charset="0"/>
            </a:endParaRPr>
          </a:p>
          <a:p>
            <a:pPr eaLnBrk="1" hangingPunct="1"/>
            <a:r>
              <a:rPr lang="en-US">
                <a:latin typeface="Calibri" charset="0"/>
              </a:rPr>
              <a:t>Prayed for good crops &amp; protection</a:t>
            </a:r>
          </a:p>
        </p:txBody>
      </p:sp>
      <p:pic>
        <p:nvPicPr>
          <p:cNvPr id="2" name="Picture 1"/>
          <p:cNvPicPr>
            <a:picLocks noChangeAspect="1"/>
          </p:cNvPicPr>
          <p:nvPr/>
        </p:nvPicPr>
        <p:blipFill>
          <a:blip r:embed="rId2"/>
          <a:stretch>
            <a:fillRect/>
          </a:stretch>
        </p:blipFill>
        <p:spPr>
          <a:xfrm>
            <a:off x="5231912" y="2812678"/>
            <a:ext cx="3444007" cy="3627687"/>
          </a:xfrm>
          <a:prstGeom prst="rect">
            <a:avLst/>
          </a:prstGeom>
        </p:spPr>
      </p:pic>
    </p:spTree>
    <p:extLst>
      <p:ext uri="{BB962C8B-B14F-4D97-AF65-F5344CB8AC3E}">
        <p14:creationId xmlns:p14="http://schemas.microsoft.com/office/powerpoint/2010/main" val="2115047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atin typeface="Calibri" charset="0"/>
              </a:rPr>
              <a:t>Economy</a:t>
            </a:r>
          </a:p>
        </p:txBody>
      </p:sp>
      <p:sp>
        <p:nvSpPr>
          <p:cNvPr id="13315" name="Content Placeholder 2"/>
          <p:cNvSpPr>
            <a:spLocks noGrp="1"/>
          </p:cNvSpPr>
          <p:nvPr>
            <p:ph idx="1"/>
          </p:nvPr>
        </p:nvSpPr>
        <p:spPr/>
        <p:txBody>
          <a:bodyPr/>
          <a:lstStyle/>
          <a:p>
            <a:pPr eaLnBrk="1" hangingPunct="1"/>
            <a:r>
              <a:rPr lang="en-US">
                <a:latin typeface="Calibri" charset="0"/>
              </a:rPr>
              <a:t>Farming</a:t>
            </a:r>
          </a:p>
          <a:p>
            <a:pPr eaLnBrk="1" hangingPunct="1"/>
            <a:r>
              <a:rPr lang="en-US">
                <a:latin typeface="Calibri" charset="0"/>
              </a:rPr>
              <a:t>Crafts </a:t>
            </a:r>
          </a:p>
          <a:p>
            <a:pPr lvl="1" eaLnBrk="1" hangingPunct="1"/>
            <a:r>
              <a:rPr lang="en-US">
                <a:latin typeface="Calibri" charset="0"/>
              </a:rPr>
              <a:t>Pottery, cloth, other goods</a:t>
            </a:r>
          </a:p>
        </p:txBody>
      </p:sp>
      <p:pic>
        <p:nvPicPr>
          <p:cNvPr id="2" name="Picture 1"/>
          <p:cNvPicPr>
            <a:picLocks noChangeAspect="1"/>
          </p:cNvPicPr>
          <p:nvPr/>
        </p:nvPicPr>
        <p:blipFill>
          <a:blip r:embed="rId2"/>
          <a:stretch>
            <a:fillRect/>
          </a:stretch>
        </p:blipFill>
        <p:spPr>
          <a:xfrm>
            <a:off x="4216816" y="2799298"/>
            <a:ext cx="4345114" cy="3326865"/>
          </a:xfrm>
          <a:prstGeom prst="rect">
            <a:avLst/>
          </a:prstGeom>
        </p:spPr>
      </p:pic>
    </p:spTree>
    <p:extLst>
      <p:ext uri="{BB962C8B-B14F-4D97-AF65-F5344CB8AC3E}">
        <p14:creationId xmlns:p14="http://schemas.microsoft.com/office/powerpoint/2010/main" val="848803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Calibri" charset="0"/>
              </a:rPr>
              <a:t>Art &amp; Architecture</a:t>
            </a:r>
          </a:p>
        </p:txBody>
      </p:sp>
      <p:sp>
        <p:nvSpPr>
          <p:cNvPr id="16387" name="Content Placeholder 2"/>
          <p:cNvSpPr>
            <a:spLocks noGrp="1"/>
          </p:cNvSpPr>
          <p:nvPr>
            <p:ph idx="1"/>
          </p:nvPr>
        </p:nvSpPr>
        <p:spPr/>
        <p:txBody>
          <a:bodyPr/>
          <a:lstStyle/>
          <a:p>
            <a:pPr eaLnBrk="1" hangingPunct="1"/>
            <a:r>
              <a:rPr lang="en-US" dirty="0">
                <a:latin typeface="Calibri" charset="0"/>
              </a:rPr>
              <a:t>Temples &amp; palaces</a:t>
            </a:r>
          </a:p>
          <a:p>
            <a:pPr lvl="1" eaLnBrk="1" hangingPunct="1"/>
            <a:r>
              <a:rPr lang="en-US" dirty="0">
                <a:latin typeface="Calibri" charset="0"/>
              </a:rPr>
              <a:t>Symbols of </a:t>
            </a:r>
            <a:r>
              <a:rPr lang="en-US" dirty="0" smtClean="0">
                <a:latin typeface="Calibri" charset="0"/>
              </a:rPr>
              <a:t>rulers’ </a:t>
            </a:r>
            <a:r>
              <a:rPr lang="en-US" dirty="0">
                <a:latin typeface="Calibri" charset="0"/>
              </a:rPr>
              <a:t>power </a:t>
            </a:r>
          </a:p>
        </p:txBody>
      </p:sp>
      <p:pic>
        <p:nvPicPr>
          <p:cNvPr id="2" name="Picture 1"/>
          <p:cNvPicPr>
            <a:picLocks noChangeAspect="1"/>
          </p:cNvPicPr>
          <p:nvPr/>
        </p:nvPicPr>
        <p:blipFill>
          <a:blip r:embed="rId2"/>
          <a:stretch>
            <a:fillRect/>
          </a:stretch>
        </p:blipFill>
        <p:spPr>
          <a:xfrm>
            <a:off x="4262834" y="3184917"/>
            <a:ext cx="4486593" cy="3343979"/>
          </a:xfrm>
          <a:prstGeom prst="rect">
            <a:avLst/>
          </a:prstGeom>
        </p:spPr>
      </p:pic>
    </p:spTree>
    <p:extLst>
      <p:ext uri="{BB962C8B-B14F-4D97-AF65-F5344CB8AC3E}">
        <p14:creationId xmlns:p14="http://schemas.microsoft.com/office/powerpoint/2010/main" val="42699125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Calibri" charset="0"/>
              </a:rPr>
              <a:t>Science/Technology</a:t>
            </a:r>
          </a:p>
        </p:txBody>
      </p:sp>
      <p:sp>
        <p:nvSpPr>
          <p:cNvPr id="17411" name="Content Placeholder 2"/>
          <p:cNvSpPr>
            <a:spLocks noGrp="1"/>
          </p:cNvSpPr>
          <p:nvPr>
            <p:ph idx="1"/>
          </p:nvPr>
        </p:nvSpPr>
        <p:spPr/>
        <p:txBody>
          <a:bodyPr/>
          <a:lstStyle/>
          <a:p>
            <a:pPr eaLnBrk="1" hangingPunct="1"/>
            <a:r>
              <a:rPr lang="en-US">
                <a:latin typeface="Calibri" charset="0"/>
              </a:rPr>
              <a:t>Writing: </a:t>
            </a:r>
          </a:p>
          <a:p>
            <a:pPr lvl="1" eaLnBrk="1" hangingPunct="1"/>
            <a:r>
              <a:rPr lang="en-US">
                <a:latin typeface="Calibri" charset="0"/>
              </a:rPr>
              <a:t>Started in temples</a:t>
            </a:r>
          </a:p>
          <a:p>
            <a:pPr lvl="1" eaLnBrk="1" hangingPunct="1"/>
            <a:r>
              <a:rPr lang="en-US">
                <a:latin typeface="Calibri" charset="0"/>
              </a:rPr>
              <a:t>Began as pictures, added more symbols</a:t>
            </a:r>
          </a:p>
        </p:txBody>
      </p:sp>
      <p:pic>
        <p:nvPicPr>
          <p:cNvPr id="2" name="Picture 1"/>
          <p:cNvPicPr>
            <a:picLocks noChangeAspect="1"/>
          </p:cNvPicPr>
          <p:nvPr/>
        </p:nvPicPr>
        <p:blipFill>
          <a:blip r:embed="rId2"/>
          <a:stretch>
            <a:fillRect/>
          </a:stretch>
        </p:blipFill>
        <p:spPr>
          <a:xfrm>
            <a:off x="5440430" y="2685832"/>
            <a:ext cx="3336901" cy="3918168"/>
          </a:xfrm>
          <a:prstGeom prst="rect">
            <a:avLst/>
          </a:prstGeom>
        </p:spPr>
      </p:pic>
    </p:spTree>
    <p:extLst>
      <p:ext uri="{BB962C8B-B14F-4D97-AF65-F5344CB8AC3E}">
        <p14:creationId xmlns:p14="http://schemas.microsoft.com/office/powerpoint/2010/main" val="1021035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Calibri" charset="0"/>
              </a:rPr>
              <a:t>Social</a:t>
            </a:r>
            <a:r>
              <a:rPr lang="en-US" dirty="0">
                <a:latin typeface="Calibri" charset="0"/>
              </a:rPr>
              <a:t> </a:t>
            </a:r>
            <a:r>
              <a:rPr lang="en-US" dirty="0" smtClean="0">
                <a:latin typeface="Calibri" charset="0"/>
              </a:rPr>
              <a:t>Structure</a:t>
            </a:r>
            <a:endParaRPr lang="en-US" dirty="0">
              <a:latin typeface="Calibri" charset="0"/>
            </a:endParaRPr>
          </a:p>
        </p:txBody>
      </p:sp>
      <p:sp>
        <p:nvSpPr>
          <p:cNvPr id="15363" name="Content Placeholder 2"/>
          <p:cNvSpPr>
            <a:spLocks noGrp="1"/>
          </p:cNvSpPr>
          <p:nvPr>
            <p:ph idx="1"/>
          </p:nvPr>
        </p:nvSpPr>
        <p:spPr/>
        <p:txBody>
          <a:bodyPr/>
          <a:lstStyle/>
          <a:p>
            <a:pPr eaLnBrk="1" hangingPunct="1"/>
            <a:r>
              <a:rPr lang="en-US">
                <a:latin typeface="Calibri" charset="0"/>
              </a:rPr>
              <a:t>Specialized jobs </a:t>
            </a:r>
          </a:p>
          <a:p>
            <a:pPr eaLnBrk="1" hangingPunct="1"/>
            <a:r>
              <a:rPr lang="en-US">
                <a:latin typeface="Calibri" charset="0"/>
              </a:rPr>
              <a:t>Social classes (based on jobs)</a:t>
            </a:r>
          </a:p>
          <a:p>
            <a:pPr eaLnBrk="1" hangingPunct="1"/>
            <a:endParaRPr lang="en-US">
              <a:latin typeface="Calibri" charset="0"/>
            </a:endParaRPr>
          </a:p>
        </p:txBody>
      </p:sp>
      <p:sp>
        <p:nvSpPr>
          <p:cNvPr id="4" name="Isosceles Triangle 3"/>
          <p:cNvSpPr/>
          <p:nvPr/>
        </p:nvSpPr>
        <p:spPr>
          <a:xfrm>
            <a:off x="1905000" y="3200400"/>
            <a:ext cx="4800600" cy="2819400"/>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3581400" y="4114800"/>
            <a:ext cx="15240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743200" y="5029200"/>
            <a:ext cx="3124200" cy="0"/>
          </a:xfrm>
          <a:prstGeom prst="line">
            <a:avLst/>
          </a:prstGeom>
        </p:spPr>
        <p:style>
          <a:lnRef idx="1">
            <a:schemeClr val="dk1"/>
          </a:lnRef>
          <a:fillRef idx="0">
            <a:schemeClr val="dk1"/>
          </a:fillRef>
          <a:effectRef idx="0">
            <a:schemeClr val="dk1"/>
          </a:effectRef>
          <a:fontRef idx="minor">
            <a:schemeClr val="tx1"/>
          </a:fontRef>
        </p:style>
      </p:cxnSp>
      <p:sp>
        <p:nvSpPr>
          <p:cNvPr id="15367" name="TextBox 11"/>
          <p:cNvSpPr txBox="1">
            <a:spLocks noChangeArrowheads="1"/>
          </p:cNvSpPr>
          <p:nvPr/>
        </p:nvSpPr>
        <p:spPr bwMode="auto">
          <a:xfrm>
            <a:off x="3886200" y="35052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atin typeface="Calibri" charset="0"/>
              </a:rPr>
              <a:t>Priests </a:t>
            </a:r>
          </a:p>
          <a:p>
            <a:pPr eaLnBrk="1" hangingPunct="1"/>
            <a:r>
              <a:rPr lang="en-US">
                <a:latin typeface="Calibri" charset="0"/>
              </a:rPr>
              <a:t>&amp; Nobles</a:t>
            </a:r>
          </a:p>
        </p:txBody>
      </p:sp>
      <p:sp>
        <p:nvSpPr>
          <p:cNvPr id="15368" name="TextBox 12"/>
          <p:cNvSpPr txBox="1">
            <a:spLocks noChangeArrowheads="1"/>
          </p:cNvSpPr>
          <p:nvPr/>
        </p:nvSpPr>
        <p:spPr bwMode="auto">
          <a:xfrm>
            <a:off x="3581400" y="42672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atin typeface="Calibri" charset="0"/>
              </a:rPr>
              <a:t>Warriors &amp; Merchants</a:t>
            </a:r>
          </a:p>
        </p:txBody>
      </p:sp>
      <p:sp>
        <p:nvSpPr>
          <p:cNvPr id="15369" name="TextBox 13"/>
          <p:cNvSpPr txBox="1">
            <a:spLocks noChangeArrowheads="1"/>
          </p:cNvSpPr>
          <p:nvPr/>
        </p:nvSpPr>
        <p:spPr bwMode="auto">
          <a:xfrm>
            <a:off x="3048000" y="5334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atin typeface="Calibri" charset="0"/>
              </a:rPr>
              <a:t>Slaves &amp; Peasants</a:t>
            </a:r>
          </a:p>
        </p:txBody>
      </p:sp>
      <p:pic>
        <p:nvPicPr>
          <p:cNvPr id="2" name="Picture 1"/>
          <p:cNvPicPr>
            <a:picLocks noChangeAspect="1"/>
          </p:cNvPicPr>
          <p:nvPr/>
        </p:nvPicPr>
        <p:blipFill>
          <a:blip r:embed="rId2"/>
          <a:stretch>
            <a:fillRect/>
          </a:stretch>
        </p:blipFill>
        <p:spPr>
          <a:xfrm>
            <a:off x="5257800" y="583499"/>
            <a:ext cx="2405838" cy="2921701"/>
          </a:xfrm>
          <a:prstGeom prst="rect">
            <a:avLst/>
          </a:prstGeom>
        </p:spPr>
      </p:pic>
    </p:spTree>
    <p:extLst>
      <p:ext uri="{BB962C8B-B14F-4D97-AF65-F5344CB8AC3E}">
        <p14:creationId xmlns:p14="http://schemas.microsoft.com/office/powerpoint/2010/main" val="2576141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Poem “My Name” by </a:t>
            </a:r>
            <a:r>
              <a:rPr lang="en-US" dirty="0" smtClean="0"/>
              <a:t>Sandra </a:t>
            </a:r>
            <a:r>
              <a:rPr lang="en-US" dirty="0" smtClean="0"/>
              <a:t>Cisneros</a:t>
            </a:r>
            <a:endParaRPr lang="en-US" dirty="0"/>
          </a:p>
        </p:txBody>
      </p:sp>
      <p:sp>
        <p:nvSpPr>
          <p:cNvPr id="3" name="Content Placeholder 2"/>
          <p:cNvSpPr>
            <a:spLocks noGrp="1"/>
          </p:cNvSpPr>
          <p:nvPr>
            <p:ph idx="1"/>
          </p:nvPr>
        </p:nvSpPr>
        <p:spPr/>
        <p:txBody>
          <a:bodyPr/>
          <a:lstStyle/>
          <a:p>
            <a:r>
              <a:rPr lang="en-US" dirty="0" smtClean="0"/>
              <a:t>What parts of culture does the author talk about?</a:t>
            </a:r>
          </a:p>
          <a:p>
            <a:r>
              <a:rPr lang="en-US" dirty="0" smtClean="0"/>
              <a:t>What does the author feel about her culture? </a:t>
            </a:r>
          </a:p>
          <a:p>
            <a:r>
              <a:rPr lang="en-US" dirty="0" smtClean="0"/>
              <a:t>Why might she feel that way? </a:t>
            </a:r>
          </a:p>
          <a:p>
            <a:r>
              <a:rPr lang="en-US" dirty="0" smtClean="0"/>
              <a:t>Have you ever felt like this? </a:t>
            </a:r>
            <a:endParaRPr lang="en-US" dirty="0"/>
          </a:p>
        </p:txBody>
      </p:sp>
    </p:spTree>
    <p:extLst>
      <p:ext uri="{BB962C8B-B14F-4D97-AF65-F5344CB8AC3E}">
        <p14:creationId xmlns:p14="http://schemas.microsoft.com/office/powerpoint/2010/main" val="37610286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07"/>
            <a:ext cx="7556313" cy="774865"/>
          </a:xfrm>
        </p:spPr>
        <p:txBody>
          <a:bodyPr/>
          <a:lstStyle/>
          <a:p>
            <a:r>
              <a:rPr lang="en-US" dirty="0" smtClean="0"/>
              <a:t>My Name</a:t>
            </a:r>
            <a:endParaRPr lang="en-US" dirty="0"/>
          </a:p>
        </p:txBody>
      </p:sp>
      <p:sp>
        <p:nvSpPr>
          <p:cNvPr id="3" name="Content Placeholder 2"/>
          <p:cNvSpPr>
            <a:spLocks noGrp="1"/>
          </p:cNvSpPr>
          <p:nvPr>
            <p:ph idx="1"/>
          </p:nvPr>
        </p:nvSpPr>
        <p:spPr>
          <a:xfrm>
            <a:off x="250442" y="606650"/>
            <a:ext cx="8033419" cy="6251350"/>
          </a:xfrm>
        </p:spPr>
        <p:txBody>
          <a:bodyPr>
            <a:noAutofit/>
          </a:bodyPr>
          <a:lstStyle/>
          <a:p>
            <a:pPr marL="0" indent="0">
              <a:buNone/>
            </a:pPr>
            <a:r>
              <a:rPr lang="en-US" sz="1550" dirty="0"/>
              <a:t>In English my name means hope. In Spanish it means too many letters. It means sadness, it means waiting. It is like the number nine. A muddy color. It is the Mexican records my father plays on Sunday mornings when he is shaving, songs like sobbing.</a:t>
            </a:r>
          </a:p>
          <a:p>
            <a:pPr marL="0" indent="0">
              <a:buNone/>
            </a:pPr>
            <a:r>
              <a:rPr lang="en-US" sz="1550" dirty="0"/>
              <a:t>It was my great-grandmother's name and now it is mine. She was a horse woman too, born like me in the Chinese year of the horse--which is supposed to be bad luck if you're born female-but I think this is a Chinese lie because the Chinese, like the Mexicans, don't like their women strong.</a:t>
            </a:r>
          </a:p>
          <a:p>
            <a:pPr marL="0" indent="0">
              <a:buNone/>
            </a:pPr>
            <a:r>
              <a:rPr lang="en-US" sz="1550" dirty="0"/>
              <a:t>My great-grandmother. I would've liked to have known her, a wild, horse of a woman, so wild she wouldn't marry. Until my great-grandfather threw a sack over her head and carried her off. Just like that, as if she were a fancy chandelier. That's the way he did it.</a:t>
            </a:r>
          </a:p>
          <a:p>
            <a:pPr marL="0" indent="0">
              <a:buNone/>
            </a:pPr>
            <a:r>
              <a:rPr lang="en-US" sz="1550" dirty="0"/>
              <a:t>And the story goes she never forgave him. She looked out the window her whole life, the way so many women sit their sadness on an elbow. I wonder if she made the best with what she got or was she sorry because she couldn't be all the things she wanted to be. Esperanza. I have inherited her name, but I don't want to inherit her place by the window.</a:t>
            </a:r>
          </a:p>
          <a:p>
            <a:pPr marL="0" indent="0">
              <a:buNone/>
            </a:pPr>
            <a:r>
              <a:rPr lang="en-US" sz="1550" dirty="0"/>
              <a:t>At school they say my name funny as if the syllables were made out of tin and hurt the roof of your mouth. But in Spanish my name is made out of a softer something, like silver, not quite as thick as sister's name Magdalena--which is uglier than mine. Magdalena who at least- -can come home and become </a:t>
            </a:r>
            <a:r>
              <a:rPr lang="en-US" sz="1550" dirty="0" err="1"/>
              <a:t>Nenny</a:t>
            </a:r>
            <a:r>
              <a:rPr lang="en-US" sz="1550" dirty="0"/>
              <a:t>. But I am always Esperanza. would like to baptize myself under a new name, a name more like the real me, the one nobody sees. Esperanza as </a:t>
            </a:r>
            <a:r>
              <a:rPr lang="en-US" sz="1550" dirty="0" err="1"/>
              <a:t>Lisandra</a:t>
            </a:r>
            <a:r>
              <a:rPr lang="en-US" sz="1550" dirty="0"/>
              <a:t> or Maritza or </a:t>
            </a:r>
            <a:r>
              <a:rPr lang="en-US" sz="1550" dirty="0" err="1"/>
              <a:t>Zeze</a:t>
            </a:r>
            <a:r>
              <a:rPr lang="en-US" sz="1550" dirty="0"/>
              <a:t> the X. Yes. Something like </a:t>
            </a:r>
            <a:r>
              <a:rPr lang="en-US" sz="1550" dirty="0" err="1"/>
              <a:t>Zeze</a:t>
            </a:r>
            <a:r>
              <a:rPr lang="en-US" sz="1550" dirty="0"/>
              <a:t> the X will do.</a:t>
            </a:r>
          </a:p>
        </p:txBody>
      </p:sp>
    </p:spTree>
    <p:extLst>
      <p:ext uri="{BB962C8B-B14F-4D97-AF65-F5344CB8AC3E}">
        <p14:creationId xmlns:p14="http://schemas.microsoft.com/office/powerpoint/2010/main" val="23100528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3"/>
            <a:ext cx="7556313" cy="5961574"/>
          </a:xfrm>
        </p:spPr>
        <p:txBody>
          <a:bodyPr>
            <a:noAutofit/>
          </a:bodyPr>
          <a:lstStyle/>
          <a:p>
            <a:pPr lvl="1"/>
            <a:r>
              <a:rPr lang="en-US" sz="4000" b="1" u="sng" dirty="0"/>
              <a:t>Aim:</a:t>
            </a:r>
            <a:r>
              <a:rPr lang="en-US" sz="4000" dirty="0"/>
              <a:t> How did the Neolithic Revolution change ancient cultures?</a:t>
            </a:r>
            <a:br>
              <a:rPr lang="en-US" sz="4000" dirty="0"/>
            </a:br>
            <a:r>
              <a:rPr lang="en-US" sz="4000" dirty="0" smtClean="0"/>
              <a:t/>
            </a:r>
            <a:br>
              <a:rPr lang="en-US" sz="4000" dirty="0" smtClean="0"/>
            </a:br>
            <a:r>
              <a:rPr lang="en-US" sz="4000" dirty="0" smtClean="0"/>
              <a:t/>
            </a:r>
            <a:br>
              <a:rPr lang="en-US" sz="4000" dirty="0" smtClean="0"/>
            </a:br>
            <a:r>
              <a:rPr lang="en-US" sz="4000" b="1" u="sng" dirty="0" smtClean="0"/>
              <a:t>Do </a:t>
            </a:r>
            <a:r>
              <a:rPr lang="en-US" sz="4000" b="1" u="sng" dirty="0"/>
              <a:t>Now:</a:t>
            </a:r>
            <a:r>
              <a:rPr lang="en-US" sz="4000" dirty="0"/>
              <a:t> What is your favorite part of your own culture? What do like about another culture that is different from yours?</a:t>
            </a:r>
            <a:br>
              <a:rPr lang="en-US" sz="4000" dirty="0"/>
            </a:br>
            <a:endParaRPr lang="en-US" sz="4000" dirty="0"/>
          </a:p>
        </p:txBody>
      </p:sp>
    </p:spTree>
    <p:extLst>
      <p:ext uri="{BB962C8B-B14F-4D97-AF65-F5344CB8AC3E}">
        <p14:creationId xmlns:p14="http://schemas.microsoft.com/office/powerpoint/2010/main" val="4265648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3492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What is culture? </a:t>
            </a:r>
            <a:endParaRPr lang="en-US" dirty="0"/>
          </a:p>
        </p:txBody>
      </p:sp>
      <p:pic>
        <p:nvPicPr>
          <p:cNvPr id="4" name="Picture 3"/>
          <p:cNvPicPr>
            <a:picLocks noChangeAspect="1"/>
          </p:cNvPicPr>
          <p:nvPr/>
        </p:nvPicPr>
        <p:blipFill>
          <a:blip r:embed="rId2"/>
          <a:stretch>
            <a:fillRect/>
          </a:stretch>
        </p:blipFill>
        <p:spPr>
          <a:xfrm>
            <a:off x="2223614" y="3029741"/>
            <a:ext cx="4376568" cy="3096422"/>
          </a:xfrm>
          <a:prstGeom prst="rect">
            <a:avLst/>
          </a:prstGeom>
        </p:spPr>
      </p:pic>
    </p:spTree>
    <p:extLst>
      <p:ext uri="{BB962C8B-B14F-4D97-AF65-F5344CB8AC3E}">
        <p14:creationId xmlns:p14="http://schemas.microsoft.com/office/powerpoint/2010/main" val="25746888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G-GREASES</a:t>
            </a:r>
            <a:endParaRPr lang="en-US" dirty="0"/>
          </a:p>
        </p:txBody>
      </p:sp>
      <p:sp>
        <p:nvSpPr>
          <p:cNvPr id="3" name="Content Placeholder 2"/>
          <p:cNvSpPr>
            <a:spLocks noGrp="1"/>
          </p:cNvSpPr>
          <p:nvPr>
            <p:ph idx="1"/>
          </p:nvPr>
        </p:nvSpPr>
        <p:spPr>
          <a:xfrm>
            <a:off x="498474" y="1459754"/>
            <a:ext cx="7556313" cy="5398246"/>
          </a:xfrm>
        </p:spPr>
        <p:txBody>
          <a:bodyPr>
            <a:normAutofit/>
          </a:bodyPr>
          <a:lstStyle/>
          <a:p>
            <a:pPr>
              <a:buNone/>
              <a:defRPr/>
            </a:pPr>
            <a:r>
              <a:rPr lang="en-US" sz="2800" b="1" dirty="0">
                <a:solidFill>
                  <a:schemeClr val="accent5"/>
                </a:solidFill>
                <a:effectLst>
                  <a:outerShdw blurRad="38100" dist="38100" dir="2700000" algn="tl">
                    <a:srgbClr val="000000">
                      <a:alpha val="43137"/>
                    </a:srgbClr>
                  </a:outerShdw>
                </a:effectLst>
              </a:rPr>
              <a:t>G</a:t>
            </a:r>
            <a:r>
              <a:rPr lang="en-US" sz="2800" b="1" dirty="0">
                <a:solidFill>
                  <a:srgbClr val="FF0000"/>
                </a:solidFill>
                <a:effectLst>
                  <a:outerShdw blurRad="38100" dist="38100" dir="2700000" algn="tl">
                    <a:srgbClr val="000000">
                      <a:alpha val="43137"/>
                    </a:srgbClr>
                  </a:outerShdw>
                </a:effectLst>
              </a:rPr>
              <a:t> </a:t>
            </a:r>
            <a:r>
              <a:rPr lang="en-US" sz="2800" i="1" dirty="0" err="1"/>
              <a:t>eography</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G</a:t>
            </a:r>
            <a:r>
              <a:rPr lang="en-US" sz="2800" b="1" dirty="0">
                <a:solidFill>
                  <a:srgbClr val="FF0000"/>
                </a:solidFill>
                <a:effectLst>
                  <a:outerShdw blurRad="38100" dist="38100" dir="2700000" algn="tl">
                    <a:srgbClr val="000000">
                      <a:alpha val="43137"/>
                    </a:srgbClr>
                  </a:outerShdw>
                </a:effectLst>
              </a:rPr>
              <a:t> </a:t>
            </a:r>
            <a:r>
              <a:rPr lang="en-US" sz="2800" i="1" dirty="0" err="1"/>
              <a:t>overnment</a:t>
            </a:r>
            <a:endParaRPr lang="en-US" sz="2800" i="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R</a:t>
            </a:r>
            <a:r>
              <a:rPr lang="en-US" sz="2800" b="1" dirty="0">
                <a:solidFill>
                  <a:srgbClr val="FF0000"/>
                </a:solidFill>
                <a:effectLst>
                  <a:outerShdw blurRad="38100" dist="38100" dir="2700000" algn="tl">
                    <a:srgbClr val="000000">
                      <a:alpha val="43137"/>
                    </a:srgbClr>
                  </a:outerShdw>
                </a:effectLst>
              </a:rPr>
              <a:t> </a:t>
            </a:r>
            <a:r>
              <a:rPr lang="en-US" sz="2800" i="1" dirty="0" err="1"/>
              <a:t>eligion</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E</a:t>
            </a:r>
            <a:r>
              <a:rPr lang="en-US" sz="2800" b="1" dirty="0">
                <a:solidFill>
                  <a:srgbClr val="FF0000"/>
                </a:solidFill>
                <a:effectLst>
                  <a:outerShdw blurRad="38100" dist="38100" dir="2700000" algn="tl">
                    <a:srgbClr val="000000">
                      <a:alpha val="43137"/>
                    </a:srgbClr>
                  </a:outerShdw>
                </a:effectLst>
              </a:rPr>
              <a:t> </a:t>
            </a:r>
            <a:r>
              <a:rPr lang="en-US" sz="2800" i="1" dirty="0" err="1"/>
              <a:t>conomics</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A</a:t>
            </a:r>
            <a:r>
              <a:rPr lang="en-US" sz="2800" b="1" dirty="0">
                <a:solidFill>
                  <a:srgbClr val="FF0000"/>
                </a:solidFill>
                <a:effectLst>
                  <a:outerShdw blurRad="38100" dist="38100" dir="2700000" algn="tl">
                    <a:srgbClr val="000000">
                      <a:alpha val="43137"/>
                    </a:srgbClr>
                  </a:outerShdw>
                </a:effectLst>
              </a:rPr>
              <a:t> </a:t>
            </a:r>
            <a:r>
              <a:rPr lang="en-US" sz="2800" i="1" dirty="0" err="1"/>
              <a:t>rt</a:t>
            </a:r>
            <a:r>
              <a:rPr lang="en-US" sz="2800" i="1" dirty="0"/>
              <a:t>/Architecture</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S</a:t>
            </a:r>
            <a:r>
              <a:rPr lang="en-US" sz="2800" b="1" dirty="0">
                <a:solidFill>
                  <a:srgbClr val="663366"/>
                </a:solidFill>
                <a:effectLst>
                  <a:outerShdw blurRad="38100" dist="38100" dir="2700000" algn="tl">
                    <a:srgbClr val="000000">
                      <a:alpha val="43137"/>
                    </a:srgbClr>
                  </a:outerShdw>
                </a:effectLst>
              </a:rPr>
              <a:t> </a:t>
            </a:r>
            <a:r>
              <a:rPr lang="en-US" sz="2800" i="1" dirty="0" err="1"/>
              <a:t>cience</a:t>
            </a:r>
            <a:r>
              <a:rPr lang="en-US" sz="2800" i="1" dirty="0"/>
              <a:t>/Technology</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E</a:t>
            </a:r>
            <a:r>
              <a:rPr lang="en-US" sz="2800" b="1" dirty="0">
                <a:solidFill>
                  <a:srgbClr val="FF0000"/>
                </a:solidFill>
                <a:effectLst>
                  <a:outerShdw blurRad="38100" dist="38100" dir="2700000" algn="tl">
                    <a:srgbClr val="000000">
                      <a:alpha val="43137"/>
                    </a:srgbClr>
                  </a:outerShdw>
                </a:effectLst>
              </a:rPr>
              <a:t> </a:t>
            </a:r>
            <a:r>
              <a:rPr lang="en-US" sz="2800" i="1" dirty="0" err="1"/>
              <a:t>ducation</a:t>
            </a:r>
            <a:endParaRPr lang="en-US" sz="2800" b="1" dirty="0">
              <a:effectLst>
                <a:outerShdw blurRad="38100" dist="38100" dir="2700000" algn="tl">
                  <a:srgbClr val="000000">
                    <a:alpha val="43137"/>
                  </a:srgbClr>
                </a:outerShdw>
              </a:effectLst>
            </a:endParaRPr>
          </a:p>
          <a:p>
            <a:pPr>
              <a:buNone/>
              <a:defRPr/>
            </a:pPr>
            <a:r>
              <a:rPr lang="en-US" sz="2800" b="1" dirty="0">
                <a:solidFill>
                  <a:srgbClr val="F7901E"/>
                </a:solidFill>
                <a:effectLst>
                  <a:outerShdw blurRad="38100" dist="38100" dir="2700000" algn="tl">
                    <a:srgbClr val="000000">
                      <a:alpha val="43137"/>
                    </a:srgbClr>
                  </a:outerShdw>
                </a:effectLst>
              </a:rPr>
              <a:t>S</a:t>
            </a:r>
            <a:r>
              <a:rPr lang="en-US" sz="2800" b="1" dirty="0">
                <a:solidFill>
                  <a:srgbClr val="FF0000"/>
                </a:solidFill>
                <a:effectLst>
                  <a:outerShdw blurRad="38100" dist="38100" dir="2700000" algn="tl">
                    <a:srgbClr val="000000">
                      <a:alpha val="43137"/>
                    </a:srgbClr>
                  </a:outerShdw>
                </a:effectLst>
              </a:rPr>
              <a:t> </a:t>
            </a:r>
            <a:r>
              <a:rPr lang="en-US" sz="2800" i="1" dirty="0" err="1" smtClean="0"/>
              <a:t>ocial</a:t>
            </a:r>
            <a:r>
              <a:rPr lang="en-US" sz="2800" i="1" dirty="0"/>
              <a:t> S</a:t>
            </a:r>
            <a:r>
              <a:rPr lang="en-US" sz="2800" i="1" dirty="0" smtClean="0"/>
              <a:t>tructure</a:t>
            </a:r>
            <a:endParaRPr lang="en-US" sz="2800" dirty="0"/>
          </a:p>
        </p:txBody>
      </p:sp>
    </p:spTree>
    <p:extLst>
      <p:ext uri="{BB962C8B-B14F-4D97-AF65-F5344CB8AC3E}">
        <p14:creationId xmlns:p14="http://schemas.microsoft.com/office/powerpoint/2010/main" val="32720101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Diffusion</a:t>
            </a:r>
            <a:endParaRPr lang="en-US" dirty="0"/>
          </a:p>
        </p:txBody>
      </p:sp>
      <p:sp>
        <p:nvSpPr>
          <p:cNvPr id="3" name="Content Placeholder 2"/>
          <p:cNvSpPr>
            <a:spLocks noGrp="1"/>
          </p:cNvSpPr>
          <p:nvPr>
            <p:ph idx="1"/>
          </p:nvPr>
        </p:nvSpPr>
        <p:spPr/>
        <p:txBody>
          <a:bodyPr/>
          <a:lstStyle/>
          <a:p>
            <a:r>
              <a:rPr lang="en-US" dirty="0" smtClean="0"/>
              <a:t>Spread of culture </a:t>
            </a:r>
          </a:p>
          <a:p>
            <a:pPr lvl="1"/>
            <a:r>
              <a:rPr lang="en-US" dirty="0"/>
              <a:t>Ideas, goods, traditions…</a:t>
            </a:r>
          </a:p>
          <a:p>
            <a:pPr marL="228600" lvl="1" indent="0">
              <a:buNone/>
            </a:pPr>
            <a:endParaRPr lang="en-US" dirty="0" smtClean="0"/>
          </a:p>
          <a:p>
            <a:r>
              <a:rPr lang="en-US" dirty="0" smtClean="0"/>
              <a:t>How did it happen? </a:t>
            </a:r>
          </a:p>
          <a:p>
            <a:pPr lvl="1"/>
            <a:r>
              <a:rPr lang="en-US" dirty="0" smtClean="0"/>
              <a:t>Migration</a:t>
            </a:r>
          </a:p>
          <a:p>
            <a:pPr lvl="1"/>
            <a:r>
              <a:rPr lang="en-US" dirty="0" smtClean="0"/>
              <a:t>Trade</a:t>
            </a:r>
          </a:p>
          <a:p>
            <a:pPr lvl="1"/>
            <a:r>
              <a:rPr lang="en-US" dirty="0" smtClean="0"/>
              <a:t>War</a:t>
            </a:r>
          </a:p>
        </p:txBody>
      </p:sp>
      <p:pic>
        <p:nvPicPr>
          <p:cNvPr id="4" name="Picture 3"/>
          <p:cNvPicPr>
            <a:picLocks noChangeAspect="1"/>
          </p:cNvPicPr>
          <p:nvPr/>
        </p:nvPicPr>
        <p:blipFill>
          <a:blip r:embed="rId2"/>
          <a:stretch>
            <a:fillRect/>
          </a:stretch>
        </p:blipFill>
        <p:spPr>
          <a:xfrm>
            <a:off x="4416083" y="2900550"/>
            <a:ext cx="4146033" cy="3225613"/>
          </a:xfrm>
          <a:prstGeom prst="rect">
            <a:avLst/>
          </a:prstGeom>
        </p:spPr>
      </p:pic>
    </p:spTree>
    <p:extLst>
      <p:ext uri="{BB962C8B-B14F-4D97-AF65-F5344CB8AC3E}">
        <p14:creationId xmlns:p14="http://schemas.microsoft.com/office/powerpoint/2010/main" val="2181182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Neolithic Revolution </a:t>
            </a:r>
            <a:endParaRPr lang="en-US" dirty="0"/>
          </a:p>
        </p:txBody>
      </p:sp>
      <p:sp>
        <p:nvSpPr>
          <p:cNvPr id="5" name="Content Placeholder 4"/>
          <p:cNvSpPr>
            <a:spLocks noGrp="1"/>
          </p:cNvSpPr>
          <p:nvPr>
            <p:ph sz="half" idx="2"/>
          </p:nvPr>
        </p:nvSpPr>
        <p:spPr/>
        <p:txBody>
          <a:bodyPr/>
          <a:lstStyle/>
          <a:p>
            <a:r>
              <a:rPr lang="en-US" dirty="0" smtClean="0"/>
              <a:t>Nomads</a:t>
            </a:r>
          </a:p>
          <a:p>
            <a:r>
              <a:rPr lang="en-US" dirty="0" smtClean="0"/>
              <a:t>Hunters &amp; gatherers</a:t>
            </a:r>
          </a:p>
          <a:p>
            <a:endParaRPr lang="en-US" dirty="0" smtClean="0"/>
          </a:p>
          <a:p>
            <a:r>
              <a:rPr lang="en-US" dirty="0" smtClean="0"/>
              <a:t>1</a:t>
            </a:r>
            <a:r>
              <a:rPr lang="en-US" baseline="30000" dirty="0" smtClean="0"/>
              <a:t>st</a:t>
            </a:r>
            <a:r>
              <a:rPr lang="en-US" dirty="0" smtClean="0"/>
              <a:t> humans – from Africa</a:t>
            </a:r>
          </a:p>
          <a:p>
            <a:pPr lvl="1"/>
            <a:r>
              <a:rPr lang="en-US" dirty="0" smtClean="0"/>
              <a:t>Came to America over land bridge (Russia </a:t>
            </a:r>
            <a:r>
              <a:rPr lang="en-US" dirty="0" smtClean="0">
                <a:sym typeface="Wingdings"/>
              </a:rPr>
              <a:t> Alaska)</a:t>
            </a:r>
            <a:endParaRPr lang="en-US" dirty="0">
              <a:sym typeface="Wingdings"/>
            </a:endParaRPr>
          </a:p>
          <a:p>
            <a:pPr marL="228600" lvl="1" indent="0">
              <a:buNone/>
            </a:pPr>
            <a:endParaRPr lang="en-US" dirty="0" smtClean="0"/>
          </a:p>
          <a:p>
            <a:r>
              <a:rPr lang="en-US" dirty="0" smtClean="0"/>
              <a:t>Fun Fact: believed in afterlife</a:t>
            </a:r>
            <a:endParaRPr lang="en-US" dirty="0"/>
          </a:p>
        </p:txBody>
      </p:sp>
      <p:sp>
        <p:nvSpPr>
          <p:cNvPr id="7" name="Content Placeholder 6"/>
          <p:cNvSpPr>
            <a:spLocks noGrp="1"/>
          </p:cNvSpPr>
          <p:nvPr>
            <p:ph sz="quarter" idx="4"/>
          </p:nvPr>
        </p:nvSpPr>
        <p:spPr>
          <a:xfrm>
            <a:off x="4399878" y="2447365"/>
            <a:ext cx="4073546" cy="3678797"/>
          </a:xfrm>
        </p:spPr>
        <p:txBody>
          <a:bodyPr/>
          <a:lstStyle/>
          <a:p>
            <a:r>
              <a:rPr lang="en-US" dirty="0" smtClean="0"/>
              <a:t>Grew food!</a:t>
            </a:r>
          </a:p>
          <a:p>
            <a:r>
              <a:rPr lang="en-US" dirty="0" smtClean="0"/>
              <a:t>Domesticated animals</a:t>
            </a:r>
          </a:p>
          <a:p>
            <a:r>
              <a:rPr lang="en-US" dirty="0" smtClean="0"/>
              <a:t>Permanent settlements (houses) </a:t>
            </a:r>
          </a:p>
          <a:p>
            <a:r>
              <a:rPr lang="en-US" dirty="0" smtClean="0"/>
              <a:t>Social Classes</a:t>
            </a:r>
          </a:p>
          <a:p>
            <a:r>
              <a:rPr lang="en-US" dirty="0" smtClean="0"/>
              <a:t>Technology</a:t>
            </a:r>
          </a:p>
          <a:p>
            <a:pPr lvl="1"/>
            <a:r>
              <a:rPr lang="en-US" dirty="0" smtClean="0"/>
              <a:t>Plows, wheel, metal weapons, calendars</a:t>
            </a:r>
          </a:p>
        </p:txBody>
      </p:sp>
      <p:sp>
        <p:nvSpPr>
          <p:cNvPr id="4" name="Text Placeholder 3"/>
          <p:cNvSpPr>
            <a:spLocks noGrp="1"/>
          </p:cNvSpPr>
          <p:nvPr>
            <p:ph type="body" idx="1"/>
          </p:nvPr>
        </p:nvSpPr>
        <p:spPr/>
        <p:txBody>
          <a:bodyPr/>
          <a:lstStyle/>
          <a:p>
            <a:r>
              <a:rPr lang="en-US" dirty="0" smtClean="0"/>
              <a:t>BEFORE</a:t>
            </a:r>
            <a:endParaRPr lang="en-US" dirty="0"/>
          </a:p>
        </p:txBody>
      </p:sp>
      <p:sp>
        <p:nvSpPr>
          <p:cNvPr id="6" name="Text Placeholder 5"/>
          <p:cNvSpPr>
            <a:spLocks noGrp="1"/>
          </p:cNvSpPr>
          <p:nvPr>
            <p:ph type="body" sz="quarter" idx="3"/>
          </p:nvPr>
        </p:nvSpPr>
        <p:spPr/>
        <p:txBody>
          <a:bodyPr/>
          <a:lstStyle/>
          <a:p>
            <a:r>
              <a:rPr lang="en-US" dirty="0" smtClean="0"/>
              <a:t>AFTER</a:t>
            </a:r>
            <a:endParaRPr lang="en-US" dirty="0"/>
          </a:p>
        </p:txBody>
      </p:sp>
    </p:spTree>
    <p:extLst>
      <p:ext uri="{BB962C8B-B14F-4D97-AF65-F5344CB8AC3E}">
        <p14:creationId xmlns:p14="http://schemas.microsoft.com/office/powerpoint/2010/main" val="9641961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4094"/>
            <a:ext cx="7556313" cy="2245836"/>
          </a:xfrm>
        </p:spPr>
        <p:txBody>
          <a:bodyPr/>
          <a:lstStyle/>
          <a:p>
            <a:r>
              <a:rPr lang="en-US" dirty="0" smtClean="0"/>
              <a:t>How did G-GREASES come into play after the Neolithic Revolution?</a:t>
            </a:r>
            <a:endParaRPr lang="en-US" dirty="0"/>
          </a:p>
        </p:txBody>
      </p:sp>
    </p:spTree>
    <p:extLst>
      <p:ext uri="{BB962C8B-B14F-4D97-AF65-F5344CB8AC3E}">
        <p14:creationId xmlns:p14="http://schemas.microsoft.com/office/powerpoint/2010/main" val="2243441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atin typeface="Calibri" charset="0"/>
              </a:rPr>
              <a:t>Government</a:t>
            </a:r>
          </a:p>
        </p:txBody>
      </p:sp>
      <p:sp>
        <p:nvSpPr>
          <p:cNvPr id="12291" name="Content Placeholder 2"/>
          <p:cNvSpPr>
            <a:spLocks noGrp="1"/>
          </p:cNvSpPr>
          <p:nvPr>
            <p:ph idx="1"/>
          </p:nvPr>
        </p:nvSpPr>
        <p:spPr>
          <a:xfrm>
            <a:off x="457200" y="1752600"/>
            <a:ext cx="8229600" cy="4373563"/>
          </a:xfrm>
        </p:spPr>
        <p:txBody>
          <a:bodyPr/>
          <a:lstStyle/>
          <a:p>
            <a:pPr eaLnBrk="1" hangingPunct="1"/>
            <a:r>
              <a:rPr lang="en-US" dirty="0">
                <a:latin typeface="Calibri" charset="0"/>
              </a:rPr>
              <a:t>Surplus (extra) food = people lived longer</a:t>
            </a:r>
          </a:p>
          <a:p>
            <a:pPr lvl="1" eaLnBrk="1" hangingPunct="1"/>
            <a:r>
              <a:rPr lang="en-US" dirty="0">
                <a:latin typeface="Calibri" charset="0"/>
              </a:rPr>
              <a:t>Increased population, more cities</a:t>
            </a:r>
          </a:p>
          <a:p>
            <a:pPr lvl="1" eaLnBrk="1" hangingPunct="1"/>
            <a:endParaRPr lang="en-US" dirty="0">
              <a:latin typeface="Calibri" charset="0"/>
            </a:endParaRPr>
          </a:p>
          <a:p>
            <a:pPr eaLnBrk="1" hangingPunct="1"/>
            <a:r>
              <a:rPr lang="en-US" dirty="0">
                <a:latin typeface="Calibri" charset="0"/>
              </a:rPr>
              <a:t>Government was needed to…</a:t>
            </a:r>
          </a:p>
          <a:p>
            <a:pPr lvl="1" eaLnBrk="1" hangingPunct="1"/>
            <a:r>
              <a:rPr lang="en-US" dirty="0">
                <a:latin typeface="Calibri" charset="0"/>
              </a:rPr>
              <a:t>Make sure enough food was grown</a:t>
            </a:r>
          </a:p>
          <a:p>
            <a:pPr lvl="1" eaLnBrk="1" hangingPunct="1"/>
            <a:r>
              <a:rPr lang="en-US" dirty="0">
                <a:latin typeface="Calibri" charset="0"/>
              </a:rPr>
              <a:t>Protect cities</a:t>
            </a:r>
          </a:p>
          <a:p>
            <a:pPr lvl="1" eaLnBrk="1" hangingPunct="1"/>
            <a:r>
              <a:rPr lang="en-US" dirty="0">
                <a:latin typeface="Calibri" charset="0"/>
              </a:rPr>
              <a:t>Public works (built roads, bridges) </a:t>
            </a:r>
          </a:p>
          <a:p>
            <a:pPr eaLnBrk="1" hangingPunct="1"/>
            <a:endParaRPr lang="en-US" dirty="0">
              <a:latin typeface="Calibri" charset="0"/>
            </a:endParaRPr>
          </a:p>
        </p:txBody>
      </p:sp>
      <p:pic>
        <p:nvPicPr>
          <p:cNvPr id="3" name="Picture 2"/>
          <p:cNvPicPr>
            <a:picLocks noChangeAspect="1"/>
          </p:cNvPicPr>
          <p:nvPr/>
        </p:nvPicPr>
        <p:blipFill>
          <a:blip r:embed="rId2"/>
          <a:stretch>
            <a:fillRect/>
          </a:stretch>
        </p:blipFill>
        <p:spPr>
          <a:xfrm>
            <a:off x="4739052" y="3341129"/>
            <a:ext cx="4173788" cy="3130341"/>
          </a:xfrm>
          <a:prstGeom prst="rect">
            <a:avLst/>
          </a:prstGeom>
        </p:spPr>
      </p:pic>
    </p:spTree>
    <p:extLst>
      <p:ext uri="{BB962C8B-B14F-4D97-AF65-F5344CB8AC3E}">
        <p14:creationId xmlns:p14="http://schemas.microsoft.com/office/powerpoint/2010/main" val="27993803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1609</TotalTime>
  <Words>658</Words>
  <Application>Microsoft Macintosh PowerPoint</Application>
  <PresentationFormat>On-screen Show (4:3)</PresentationFormat>
  <Paragraphs>81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Advantage</vt:lpstr>
      <vt:lpstr>Cultures &amp; Neolithic Revolution</vt:lpstr>
      <vt:lpstr>Aim: How did the Neolithic Revolution change ancient cultures?   Do Now: What is your favorite part of your own culture? What do like about another culture that is different from yours? </vt:lpstr>
      <vt:lpstr>PowerPoint Presentation</vt:lpstr>
      <vt:lpstr>Culture</vt:lpstr>
      <vt:lpstr>G-GREASES</vt:lpstr>
      <vt:lpstr>Cultural Diffusion</vt:lpstr>
      <vt:lpstr>Neolithic Revolution </vt:lpstr>
      <vt:lpstr>How did G-GREASES come into play after the Neolithic Revolution?</vt:lpstr>
      <vt:lpstr>Government</vt:lpstr>
      <vt:lpstr>Religion</vt:lpstr>
      <vt:lpstr>Economy</vt:lpstr>
      <vt:lpstr>Art &amp; Architecture</vt:lpstr>
      <vt:lpstr>Science/Technology</vt:lpstr>
      <vt:lpstr>Social Structure</vt:lpstr>
      <vt:lpstr>Read the Poem “My Name” by Sandra Cisneros</vt:lpstr>
      <vt:lpstr>My Name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&amp; Neolithic Revolution</dc:title>
  <dc:creator>Lindsay Lyons</dc:creator>
  <cp:lastModifiedBy>Lindsay Lyons</cp:lastModifiedBy>
  <cp:revision>8</cp:revision>
  <dcterms:created xsi:type="dcterms:W3CDTF">2012-09-11T00:26:46Z</dcterms:created>
  <dcterms:modified xsi:type="dcterms:W3CDTF">2012-09-12T12:44:11Z</dcterms:modified>
</cp:coreProperties>
</file>