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69" r:id="rId14"/>
    <p:sldId id="270"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20"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692A7-394F-EC4F-A2DC-12E5278443DA}" type="datetimeFigureOut">
              <a:rPr lang="en-US" smtClean="0"/>
              <a:t>2/10/13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3D558-C4A1-9540-9676-CFB5611D8832}" type="slidenum">
              <a:rPr lang="en-US" smtClean="0"/>
              <a:t>‹#›</a:t>
            </a:fld>
            <a:endParaRPr lang="en-US"/>
          </a:p>
        </p:txBody>
      </p:sp>
    </p:spTree>
    <p:extLst>
      <p:ext uri="{BB962C8B-B14F-4D97-AF65-F5344CB8AC3E}">
        <p14:creationId xmlns:p14="http://schemas.microsoft.com/office/powerpoint/2010/main" val="33797197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Sugar</a:t>
            </a:r>
            <a:r>
              <a:rPr lang="en-US" baseline="0" dirty="0" smtClean="0"/>
              <a:t> becomes less expensive</a:t>
            </a:r>
          </a:p>
          <a:p>
            <a:r>
              <a:rPr lang="en-US" baseline="0" dirty="0" smtClean="0"/>
              <a:t>Businesses can sell MORE soda at same price </a:t>
            </a:r>
            <a:endParaRPr lang="en-US" dirty="0"/>
          </a:p>
        </p:txBody>
      </p:sp>
      <p:sp>
        <p:nvSpPr>
          <p:cNvPr id="4" name="Slide Number Placeholder 3"/>
          <p:cNvSpPr>
            <a:spLocks noGrp="1"/>
          </p:cNvSpPr>
          <p:nvPr>
            <p:ph type="sldNum" sz="quarter" idx="10"/>
          </p:nvPr>
        </p:nvSpPr>
        <p:spPr/>
        <p:txBody>
          <a:bodyPr/>
          <a:lstStyle/>
          <a:p>
            <a:fld id="{5713D558-C4A1-9540-9676-CFB5611D8832}" type="slidenum">
              <a:rPr lang="en-US" smtClean="0"/>
              <a:t>10</a:t>
            </a:fld>
            <a:endParaRPr lang="en-US"/>
          </a:p>
        </p:txBody>
      </p:sp>
    </p:spTree>
    <p:extLst>
      <p:ext uri="{BB962C8B-B14F-4D97-AF65-F5344CB8AC3E}">
        <p14:creationId xmlns:p14="http://schemas.microsoft.com/office/powerpoint/2010/main" val="2853730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Grape</a:t>
            </a:r>
            <a:r>
              <a:rPr lang="en-US" baseline="0" dirty="0" smtClean="0"/>
              <a:t> soda = $1.50 </a:t>
            </a:r>
          </a:p>
          <a:p>
            <a:r>
              <a:rPr lang="en-US" baseline="0" dirty="0" smtClean="0"/>
              <a:t>All of a sudden, more demand </a:t>
            </a:r>
            <a:r>
              <a:rPr lang="en-US" baseline="0" dirty="0" smtClean="0">
                <a:sym typeface="Wingdings"/>
              </a:rPr>
              <a:t> same price, but now it’s the only type of soda available </a:t>
            </a:r>
            <a:endParaRPr lang="en-US" dirty="0" smtClean="0"/>
          </a:p>
          <a:p>
            <a:endParaRPr lang="en-US" dirty="0"/>
          </a:p>
        </p:txBody>
      </p:sp>
      <p:sp>
        <p:nvSpPr>
          <p:cNvPr id="4" name="Slide Number Placeholder 3"/>
          <p:cNvSpPr>
            <a:spLocks noGrp="1"/>
          </p:cNvSpPr>
          <p:nvPr>
            <p:ph type="sldNum" sz="quarter" idx="10"/>
          </p:nvPr>
        </p:nvSpPr>
        <p:spPr/>
        <p:txBody>
          <a:bodyPr/>
          <a:lstStyle/>
          <a:p>
            <a:fld id="{5713D558-C4A1-9540-9676-CFB5611D8832}" type="slidenum">
              <a:rPr lang="en-US" smtClean="0"/>
              <a:t>11</a:t>
            </a:fld>
            <a:endParaRPr lang="en-US"/>
          </a:p>
        </p:txBody>
      </p:sp>
    </p:spTree>
    <p:extLst>
      <p:ext uri="{BB962C8B-B14F-4D97-AF65-F5344CB8AC3E}">
        <p14:creationId xmlns:p14="http://schemas.microsoft.com/office/powerpoint/2010/main" val="205667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  She bought 60 candy bars for $12.  Her revenue on the 30 candy bars she sold at 3/$1 is $10; her revenue on the 30 she sold at 2/$1 is $15.  Total revenue less total cost is $25 - $12, or $13.</a:t>
            </a:r>
            <a:endParaRPr lang="en-US" dirty="0"/>
          </a:p>
        </p:txBody>
      </p:sp>
      <p:sp>
        <p:nvSpPr>
          <p:cNvPr id="4" name="Slide Number Placeholder 3"/>
          <p:cNvSpPr>
            <a:spLocks noGrp="1"/>
          </p:cNvSpPr>
          <p:nvPr>
            <p:ph type="sldNum" sz="quarter" idx="10"/>
          </p:nvPr>
        </p:nvSpPr>
        <p:spPr/>
        <p:txBody>
          <a:bodyPr/>
          <a:lstStyle/>
          <a:p>
            <a:fld id="{5713D558-C4A1-9540-9676-CFB5611D8832}" type="slidenum">
              <a:rPr lang="en-US" smtClean="0"/>
              <a:t>13</a:t>
            </a:fld>
            <a:endParaRPr lang="en-US"/>
          </a:p>
        </p:txBody>
      </p:sp>
    </p:spTree>
    <p:extLst>
      <p:ext uri="{BB962C8B-B14F-4D97-AF65-F5344CB8AC3E}">
        <p14:creationId xmlns:p14="http://schemas.microsoft.com/office/powerpoint/2010/main" val="2473603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 divide, you decide” rule works on three-way splits, too.  Just have one person cut the cake into three equal slices, but let the other two choose first.  Since the cake cutter gets the third largest slice, he or she will take pains to cut the cake into exactly equal portions.  If you flip a coin twice, there are four possible outcomes:  HH, HT, TT, and TH.  If you’re flipping a coin to pick a winner among three people, have each of them pick one of these outcomes (one will be left over).  Then flip twice.  If nobody wins, then flip twice more.</a:t>
            </a:r>
            <a:endParaRPr lang="en-US" dirty="0"/>
          </a:p>
        </p:txBody>
      </p:sp>
      <p:sp>
        <p:nvSpPr>
          <p:cNvPr id="4" name="Slide Number Placeholder 3"/>
          <p:cNvSpPr>
            <a:spLocks noGrp="1"/>
          </p:cNvSpPr>
          <p:nvPr>
            <p:ph type="sldNum" sz="quarter" idx="10"/>
          </p:nvPr>
        </p:nvSpPr>
        <p:spPr/>
        <p:txBody>
          <a:bodyPr/>
          <a:lstStyle/>
          <a:p>
            <a:fld id="{5713D558-C4A1-9540-9676-CFB5611D8832}" type="slidenum">
              <a:rPr lang="en-US" smtClean="0"/>
              <a:t>14</a:t>
            </a:fld>
            <a:endParaRPr lang="en-US"/>
          </a:p>
        </p:txBody>
      </p:sp>
    </p:spTree>
    <p:extLst>
      <p:ext uri="{BB962C8B-B14F-4D97-AF65-F5344CB8AC3E}">
        <p14:creationId xmlns:p14="http://schemas.microsoft.com/office/powerpoint/2010/main" val="1709830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a:t>
            </a:r>
            <a:endParaRPr lang="en-US" dirty="0"/>
          </a:p>
        </p:txBody>
      </p:sp>
      <p:sp>
        <p:nvSpPr>
          <p:cNvPr id="4" name="Slide Number Placeholder 3"/>
          <p:cNvSpPr>
            <a:spLocks noGrp="1"/>
          </p:cNvSpPr>
          <p:nvPr>
            <p:ph type="sldNum" sz="quarter" idx="10"/>
          </p:nvPr>
        </p:nvSpPr>
        <p:spPr/>
        <p:txBody>
          <a:bodyPr/>
          <a:lstStyle/>
          <a:p>
            <a:fld id="{5713D558-C4A1-9540-9676-CFB5611D8832}" type="slidenum">
              <a:rPr lang="en-US" smtClean="0"/>
              <a:t>15</a:t>
            </a:fld>
            <a:endParaRPr lang="en-US"/>
          </a:p>
        </p:txBody>
      </p:sp>
    </p:spTree>
    <p:extLst>
      <p:ext uri="{BB962C8B-B14F-4D97-AF65-F5344CB8AC3E}">
        <p14:creationId xmlns:p14="http://schemas.microsoft.com/office/powerpoint/2010/main" val="1890102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2/10/13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2/10/13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2/10/13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Economic Terms  </a:t>
            </a:r>
            <a:endParaRPr lang="en-US" dirty="0"/>
          </a:p>
        </p:txBody>
      </p:sp>
      <p:sp>
        <p:nvSpPr>
          <p:cNvPr id="3" name="Subtitle 2"/>
          <p:cNvSpPr>
            <a:spLocks noGrp="1"/>
          </p:cNvSpPr>
          <p:nvPr>
            <p:ph type="subTitle" idx="1"/>
          </p:nvPr>
        </p:nvSpPr>
        <p:spPr/>
        <p:txBody>
          <a:bodyPr/>
          <a:lstStyle/>
          <a:p>
            <a:r>
              <a:rPr lang="en-US" dirty="0" smtClean="0"/>
              <a:t>Economics </a:t>
            </a:r>
          </a:p>
          <a:p>
            <a:r>
              <a:rPr lang="en-US" dirty="0" smtClean="0"/>
              <a:t>Ms. Lyons </a:t>
            </a:r>
            <a:endParaRPr lang="en-US" dirty="0"/>
          </a:p>
        </p:txBody>
      </p:sp>
    </p:spTree>
    <p:extLst>
      <p:ext uri="{BB962C8B-B14F-4D97-AF65-F5344CB8AC3E}">
        <p14:creationId xmlns:p14="http://schemas.microsoft.com/office/powerpoint/2010/main" val="12294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SHIFT in Supply Curve</a:t>
            </a:r>
            <a:endParaRPr lang="en-US" dirty="0"/>
          </a:p>
        </p:txBody>
      </p:sp>
      <p:sp>
        <p:nvSpPr>
          <p:cNvPr id="3" name="Content Placeholder 2"/>
          <p:cNvSpPr>
            <a:spLocks noGrp="1"/>
          </p:cNvSpPr>
          <p:nvPr>
            <p:ph idx="1"/>
          </p:nvPr>
        </p:nvSpPr>
        <p:spPr/>
        <p:txBody>
          <a:bodyPr/>
          <a:lstStyle/>
          <a:p>
            <a:r>
              <a:rPr lang="en-US" dirty="0" smtClean="0"/>
              <a:t>Quantity supplied changes even though the </a:t>
            </a:r>
            <a:r>
              <a:rPr lang="en-US" i="1" dirty="0" smtClean="0"/>
              <a:t>price remains the same </a:t>
            </a:r>
          </a:p>
          <a:p>
            <a:r>
              <a:rPr lang="en-US" dirty="0" smtClean="0"/>
              <a:t>Causes of Shift: </a:t>
            </a:r>
          </a:p>
          <a:p>
            <a:pPr lvl="1"/>
            <a:r>
              <a:rPr lang="en-US" dirty="0" smtClean="0"/>
              <a:t>Cost of resources</a:t>
            </a:r>
          </a:p>
          <a:p>
            <a:pPr lvl="1"/>
            <a:r>
              <a:rPr lang="en-US" dirty="0" smtClean="0"/>
              <a:t>Change in price of related goods</a:t>
            </a:r>
          </a:p>
          <a:p>
            <a:pPr lvl="1"/>
            <a:endParaRPr lang="en-US" dirty="0"/>
          </a:p>
        </p:txBody>
      </p:sp>
      <p:pic>
        <p:nvPicPr>
          <p:cNvPr id="4" name="Picture 3"/>
          <p:cNvPicPr>
            <a:picLocks noChangeAspect="1"/>
          </p:cNvPicPr>
          <p:nvPr/>
        </p:nvPicPr>
        <p:blipFill>
          <a:blip r:embed="rId3"/>
          <a:stretch>
            <a:fillRect/>
          </a:stretch>
        </p:blipFill>
        <p:spPr>
          <a:xfrm>
            <a:off x="5805409" y="3585393"/>
            <a:ext cx="3108404" cy="2512869"/>
          </a:xfrm>
          <a:prstGeom prst="rect">
            <a:avLst/>
          </a:prstGeom>
        </p:spPr>
      </p:pic>
    </p:spTree>
    <p:extLst>
      <p:ext uri="{BB962C8B-B14F-4D97-AF65-F5344CB8AC3E}">
        <p14:creationId xmlns:p14="http://schemas.microsoft.com/office/powerpoint/2010/main" val="922943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in Demand Curve</a:t>
            </a:r>
            <a:endParaRPr lang="en-US" dirty="0"/>
          </a:p>
        </p:txBody>
      </p:sp>
      <p:sp>
        <p:nvSpPr>
          <p:cNvPr id="3" name="Content Placeholder 2"/>
          <p:cNvSpPr>
            <a:spLocks noGrp="1"/>
          </p:cNvSpPr>
          <p:nvPr>
            <p:ph idx="1"/>
          </p:nvPr>
        </p:nvSpPr>
        <p:spPr/>
        <p:txBody>
          <a:bodyPr/>
          <a:lstStyle/>
          <a:p>
            <a:r>
              <a:rPr lang="en-US" dirty="0"/>
              <a:t>Quantity </a:t>
            </a:r>
            <a:r>
              <a:rPr lang="en-US" dirty="0" smtClean="0"/>
              <a:t>demanded </a:t>
            </a:r>
            <a:r>
              <a:rPr lang="en-US" dirty="0"/>
              <a:t>changes even though the </a:t>
            </a:r>
            <a:r>
              <a:rPr lang="en-US" i="1" dirty="0"/>
              <a:t>price remains the same </a:t>
            </a:r>
            <a:endParaRPr lang="en-US" i="1" dirty="0" smtClean="0"/>
          </a:p>
          <a:p>
            <a:r>
              <a:rPr lang="en-US" dirty="0"/>
              <a:t>Causes of Shift: </a:t>
            </a:r>
          </a:p>
          <a:p>
            <a:pPr lvl="1"/>
            <a:r>
              <a:rPr lang="en-US" dirty="0" smtClean="0"/>
              <a:t>Changes of disposable income</a:t>
            </a:r>
          </a:p>
          <a:p>
            <a:pPr lvl="1"/>
            <a:r>
              <a:rPr lang="en-US" dirty="0" smtClean="0"/>
              <a:t>Changes in taste </a:t>
            </a:r>
          </a:p>
          <a:p>
            <a:pPr lvl="1"/>
            <a:r>
              <a:rPr lang="en-US" dirty="0" smtClean="0"/>
              <a:t>Change </a:t>
            </a:r>
            <a:r>
              <a:rPr lang="en-US" dirty="0"/>
              <a:t>in price of related goods</a:t>
            </a:r>
          </a:p>
          <a:p>
            <a:endParaRPr lang="en-US" i="1" dirty="0"/>
          </a:p>
          <a:p>
            <a:pPr marL="0" indent="0">
              <a:buNone/>
            </a:pPr>
            <a:endParaRPr lang="en-US" dirty="0"/>
          </a:p>
        </p:txBody>
      </p:sp>
      <p:pic>
        <p:nvPicPr>
          <p:cNvPr id="5" name="Picture 4"/>
          <p:cNvPicPr>
            <a:picLocks noChangeAspect="1"/>
          </p:cNvPicPr>
          <p:nvPr/>
        </p:nvPicPr>
        <p:blipFill>
          <a:blip r:embed="rId3"/>
          <a:stretch>
            <a:fillRect/>
          </a:stretch>
        </p:blipFill>
        <p:spPr>
          <a:xfrm>
            <a:off x="5769666" y="3921525"/>
            <a:ext cx="3144147" cy="2541764"/>
          </a:xfrm>
          <a:prstGeom prst="rect">
            <a:avLst/>
          </a:prstGeom>
        </p:spPr>
      </p:pic>
    </p:spTree>
    <p:extLst>
      <p:ext uri="{BB962C8B-B14F-4D97-AF65-F5344CB8AC3E}">
        <p14:creationId xmlns:p14="http://schemas.microsoft.com/office/powerpoint/2010/main" val="215345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ACTIVITIES/QUESTIONS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08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much profit did she make? </a:t>
            </a:r>
            <a:endParaRPr lang="en-US" dirty="0"/>
          </a:p>
        </p:txBody>
      </p:sp>
      <p:sp>
        <p:nvSpPr>
          <p:cNvPr id="5" name="Content Placeholder 4"/>
          <p:cNvSpPr>
            <a:spLocks noGrp="1"/>
          </p:cNvSpPr>
          <p:nvPr>
            <p:ph idx="1"/>
          </p:nvPr>
        </p:nvSpPr>
        <p:spPr/>
        <p:txBody>
          <a:bodyPr/>
          <a:lstStyle/>
          <a:p>
            <a:r>
              <a:rPr lang="en-US" dirty="0"/>
              <a:t>The Food Barn sells candy bars at a price of 5 for $1. </a:t>
            </a:r>
            <a:endParaRPr lang="en-US" dirty="0" smtClean="0"/>
          </a:p>
          <a:p>
            <a:r>
              <a:rPr lang="en-US" dirty="0" smtClean="0"/>
              <a:t>Margaret </a:t>
            </a:r>
            <a:r>
              <a:rPr lang="en-US" dirty="0"/>
              <a:t>bought $12 worth of candy bars </a:t>
            </a:r>
            <a:r>
              <a:rPr lang="en-US" dirty="0" smtClean="0"/>
              <a:t>there</a:t>
            </a:r>
          </a:p>
          <a:p>
            <a:r>
              <a:rPr lang="en-US" dirty="0" smtClean="0"/>
              <a:t>She </a:t>
            </a:r>
            <a:r>
              <a:rPr lang="en-US" dirty="0"/>
              <a:t>resold half of them at a price of 3 for $1 </a:t>
            </a:r>
            <a:endParaRPr lang="en-US" dirty="0" smtClean="0"/>
          </a:p>
          <a:p>
            <a:r>
              <a:rPr lang="en-US" dirty="0" smtClean="0"/>
              <a:t>She resold the other </a:t>
            </a:r>
            <a:r>
              <a:rPr lang="en-US" dirty="0"/>
              <a:t>half at a price of 2 for $1. </a:t>
            </a:r>
            <a:endParaRPr lang="en-US" dirty="0" smtClean="0"/>
          </a:p>
          <a:p>
            <a:pPr marL="0" indent="0">
              <a:buNone/>
            </a:pPr>
            <a:endParaRPr lang="en-US" dirty="0" smtClean="0"/>
          </a:p>
          <a:p>
            <a:r>
              <a:rPr lang="en-US" dirty="0" smtClean="0"/>
              <a:t>How </a:t>
            </a:r>
            <a:r>
              <a:rPr lang="en-US" dirty="0"/>
              <a:t>much profit did she make (assuming her labor costs are zero)?</a:t>
            </a:r>
          </a:p>
        </p:txBody>
      </p:sp>
    </p:spTree>
    <p:extLst>
      <p:ext uri="{BB962C8B-B14F-4D97-AF65-F5344CB8AC3E}">
        <p14:creationId xmlns:p14="http://schemas.microsoft.com/office/powerpoint/2010/main" val="129617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do divide cake or flip coins with 3 people (instead of 2)? </a:t>
            </a:r>
            <a:endParaRPr lang="en-US" dirty="0"/>
          </a:p>
        </p:txBody>
      </p:sp>
      <p:sp>
        <p:nvSpPr>
          <p:cNvPr id="3" name="Content Placeholder 2"/>
          <p:cNvSpPr>
            <a:spLocks noGrp="1"/>
          </p:cNvSpPr>
          <p:nvPr>
            <p:ph idx="1"/>
          </p:nvPr>
        </p:nvSpPr>
        <p:spPr/>
        <p:txBody>
          <a:bodyPr/>
          <a:lstStyle/>
          <a:p>
            <a:r>
              <a:rPr lang="en-US" dirty="0"/>
              <a:t>If two people are splitting a piece of cake, then the </a:t>
            </a:r>
            <a:r>
              <a:rPr lang="en-US" b="1" i="1" dirty="0"/>
              <a:t>“I divide, you decide” </a:t>
            </a:r>
            <a:r>
              <a:rPr lang="en-US" dirty="0"/>
              <a:t>rule ensures that the cake cutter will try to cut </a:t>
            </a:r>
            <a:r>
              <a:rPr lang="en-US" b="1" i="1" dirty="0"/>
              <a:t>equal portions </a:t>
            </a:r>
            <a:r>
              <a:rPr lang="en-US" dirty="0"/>
              <a:t>(since the other person chooses first).  </a:t>
            </a:r>
            <a:endParaRPr lang="en-US" dirty="0" smtClean="0"/>
          </a:p>
          <a:p>
            <a:r>
              <a:rPr lang="en-US" dirty="0" smtClean="0"/>
              <a:t>But </a:t>
            </a:r>
            <a:r>
              <a:rPr lang="en-US" dirty="0"/>
              <a:t>what do you do if three people are splitting a piece of cake?  </a:t>
            </a:r>
            <a:endParaRPr lang="en-US" dirty="0" smtClean="0"/>
          </a:p>
          <a:p>
            <a:r>
              <a:rPr lang="en-US" dirty="0" smtClean="0"/>
              <a:t>Also</a:t>
            </a:r>
            <a:r>
              <a:rPr lang="en-US" dirty="0"/>
              <a:t>, how do you flip a coin if three people are trying to decide who gets to do something?</a:t>
            </a:r>
          </a:p>
        </p:txBody>
      </p:sp>
    </p:spTree>
    <p:extLst>
      <p:ext uri="{BB962C8B-B14F-4D97-AF65-F5344CB8AC3E}">
        <p14:creationId xmlns:p14="http://schemas.microsoft.com/office/powerpoint/2010/main" val="327395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price so high in some places, but low in others? </a:t>
            </a:r>
            <a:endParaRPr lang="en-US" dirty="0"/>
          </a:p>
        </p:txBody>
      </p:sp>
      <p:pic>
        <p:nvPicPr>
          <p:cNvPr id="4" name="Content Placeholder 3"/>
          <p:cNvPicPr>
            <a:picLocks noGrp="1" noChangeAspect="1"/>
          </p:cNvPicPr>
          <p:nvPr>
            <p:ph idx="1"/>
          </p:nvPr>
        </p:nvPicPr>
        <p:blipFill>
          <a:blip r:embed="rId3"/>
          <a:srcRect l="-39214" r="-39214"/>
          <a:stretch>
            <a:fillRect/>
          </a:stretch>
        </p:blipFill>
        <p:spPr>
          <a:xfrm>
            <a:off x="224107" y="2166189"/>
            <a:ext cx="8983230" cy="4332338"/>
          </a:xfrm>
        </p:spPr>
      </p:pic>
    </p:spTree>
    <p:extLst>
      <p:ext uri="{BB962C8B-B14F-4D97-AF65-F5344CB8AC3E}">
        <p14:creationId xmlns:p14="http://schemas.microsoft.com/office/powerpoint/2010/main" val="117596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Economics </a:t>
            </a:r>
            <a:endParaRPr lang="en-US" dirty="0"/>
          </a:p>
        </p:txBody>
      </p:sp>
      <p:sp>
        <p:nvSpPr>
          <p:cNvPr id="3" name="Content Placeholder 2"/>
          <p:cNvSpPr>
            <a:spLocks noGrp="1"/>
          </p:cNvSpPr>
          <p:nvPr>
            <p:ph idx="1"/>
          </p:nvPr>
        </p:nvSpPr>
        <p:spPr/>
        <p:txBody>
          <a:bodyPr/>
          <a:lstStyle/>
          <a:p>
            <a:r>
              <a:rPr lang="en-US" dirty="0" smtClean="0"/>
              <a:t>Study of the most efficient use of resources </a:t>
            </a:r>
            <a:endParaRPr lang="en-US" dirty="0"/>
          </a:p>
        </p:txBody>
      </p:sp>
      <p:pic>
        <p:nvPicPr>
          <p:cNvPr id="7" name="Picture 6"/>
          <p:cNvPicPr>
            <a:picLocks noChangeAspect="1"/>
          </p:cNvPicPr>
          <p:nvPr/>
        </p:nvPicPr>
        <p:blipFill>
          <a:blip r:embed="rId2"/>
          <a:stretch>
            <a:fillRect/>
          </a:stretch>
        </p:blipFill>
        <p:spPr>
          <a:xfrm>
            <a:off x="1587419" y="3573287"/>
            <a:ext cx="5864453" cy="2693042"/>
          </a:xfrm>
          <a:prstGeom prst="rect">
            <a:avLst/>
          </a:prstGeom>
        </p:spPr>
      </p:pic>
    </p:spTree>
    <p:extLst>
      <p:ext uri="{BB962C8B-B14F-4D97-AF65-F5344CB8AC3E}">
        <p14:creationId xmlns:p14="http://schemas.microsoft.com/office/powerpoint/2010/main" val="318004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Profit </a:t>
            </a:r>
            <a:endParaRPr lang="en-US" dirty="0"/>
          </a:p>
        </p:txBody>
      </p:sp>
      <p:sp>
        <p:nvSpPr>
          <p:cNvPr id="3" name="Content Placeholder 2"/>
          <p:cNvSpPr>
            <a:spLocks noGrp="1"/>
          </p:cNvSpPr>
          <p:nvPr>
            <p:ph idx="1"/>
          </p:nvPr>
        </p:nvSpPr>
        <p:spPr/>
        <p:txBody>
          <a:bodyPr/>
          <a:lstStyle/>
          <a:p>
            <a:r>
              <a:rPr lang="en-US" dirty="0" smtClean="0"/>
              <a:t>Selling price – cost to make = profit </a:t>
            </a:r>
            <a:endParaRPr lang="en-US" dirty="0"/>
          </a:p>
        </p:txBody>
      </p:sp>
      <p:pic>
        <p:nvPicPr>
          <p:cNvPr id="4" name="Picture 3"/>
          <p:cNvPicPr>
            <a:picLocks noChangeAspect="1"/>
          </p:cNvPicPr>
          <p:nvPr/>
        </p:nvPicPr>
        <p:blipFill>
          <a:blip r:embed="rId2"/>
          <a:stretch>
            <a:fillRect/>
          </a:stretch>
        </p:blipFill>
        <p:spPr>
          <a:xfrm>
            <a:off x="3187700" y="3429000"/>
            <a:ext cx="2755900" cy="2946400"/>
          </a:xfrm>
          <a:prstGeom prst="rect">
            <a:avLst/>
          </a:prstGeom>
        </p:spPr>
      </p:pic>
    </p:spTree>
    <p:extLst>
      <p:ext uri="{BB962C8B-B14F-4D97-AF65-F5344CB8AC3E}">
        <p14:creationId xmlns:p14="http://schemas.microsoft.com/office/powerpoint/2010/main" val="177030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Types of Resources </a:t>
            </a:r>
            <a:endParaRPr lang="en-US" dirty="0"/>
          </a:p>
        </p:txBody>
      </p:sp>
      <p:sp>
        <p:nvSpPr>
          <p:cNvPr id="3" name="Content Placeholder 2"/>
          <p:cNvSpPr>
            <a:spLocks noGrp="1"/>
          </p:cNvSpPr>
          <p:nvPr>
            <p:ph idx="1"/>
          </p:nvPr>
        </p:nvSpPr>
        <p:spPr/>
        <p:txBody>
          <a:bodyPr/>
          <a:lstStyle/>
          <a:p>
            <a:r>
              <a:rPr lang="en-US" dirty="0" smtClean="0"/>
              <a:t>Land </a:t>
            </a:r>
          </a:p>
          <a:p>
            <a:r>
              <a:rPr lang="en-US" dirty="0" smtClean="0"/>
              <a:t>Labor</a:t>
            </a:r>
          </a:p>
          <a:p>
            <a:r>
              <a:rPr lang="en-US" dirty="0" smtClean="0"/>
              <a:t>Capital </a:t>
            </a:r>
            <a:r>
              <a:rPr lang="en-US" i="1" dirty="0" smtClean="0"/>
              <a:t>(machines, equipment)</a:t>
            </a:r>
          </a:p>
          <a:p>
            <a:r>
              <a:rPr lang="en-US" dirty="0" smtClean="0"/>
              <a:t>Management </a:t>
            </a:r>
            <a:endParaRPr lang="en-US" dirty="0"/>
          </a:p>
        </p:txBody>
      </p:sp>
    </p:spTree>
    <p:extLst>
      <p:ext uri="{BB962C8B-B14F-4D97-AF65-F5344CB8AC3E}">
        <p14:creationId xmlns:p14="http://schemas.microsoft.com/office/powerpoint/2010/main" val="315150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 </a:t>
            </a:r>
            <a:endParaRPr lang="en-US" dirty="0"/>
          </a:p>
        </p:txBody>
      </p:sp>
      <p:sp>
        <p:nvSpPr>
          <p:cNvPr id="3" name="Content Placeholder 2"/>
          <p:cNvSpPr>
            <a:spLocks noGrp="1"/>
          </p:cNvSpPr>
          <p:nvPr>
            <p:ph idx="1"/>
          </p:nvPr>
        </p:nvSpPr>
        <p:spPr/>
        <p:txBody>
          <a:bodyPr/>
          <a:lstStyle/>
          <a:p>
            <a:r>
              <a:rPr lang="en-US" dirty="0" smtClean="0"/>
              <a:t>When you choose to buy something, what are you giving up?</a:t>
            </a:r>
          </a:p>
          <a:p>
            <a:r>
              <a:rPr lang="en-US" b="1" u="sng" dirty="0" smtClean="0"/>
              <a:t>Example: </a:t>
            </a:r>
            <a:r>
              <a:rPr lang="en-US" dirty="0" smtClean="0"/>
              <a:t>You have money in the bank. You can buy a </a:t>
            </a:r>
            <a:r>
              <a:rPr lang="en-US" b="1" i="1" dirty="0" smtClean="0"/>
              <a:t>nice car </a:t>
            </a:r>
            <a:r>
              <a:rPr lang="en-US" dirty="0" smtClean="0"/>
              <a:t>OR go to </a:t>
            </a:r>
            <a:r>
              <a:rPr lang="en-US" b="1" i="1" dirty="0" smtClean="0"/>
              <a:t>college.</a:t>
            </a:r>
          </a:p>
          <a:p>
            <a:pPr lvl="1"/>
            <a:r>
              <a:rPr lang="en-US" dirty="0" smtClean="0"/>
              <a:t>What do you choose?</a:t>
            </a:r>
          </a:p>
          <a:p>
            <a:pPr lvl="1"/>
            <a:r>
              <a:rPr lang="en-US" dirty="0" smtClean="0"/>
              <a:t>What is your opportunity cost? </a:t>
            </a:r>
            <a:endParaRPr lang="en-US" dirty="0"/>
          </a:p>
        </p:txBody>
      </p:sp>
    </p:spTree>
    <p:extLst>
      <p:ext uri="{BB962C8B-B14F-4D97-AF65-F5344CB8AC3E}">
        <p14:creationId xmlns:p14="http://schemas.microsoft.com/office/powerpoint/2010/main" val="154349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a:t>
            </a:r>
            <a:endParaRPr lang="en-US" dirty="0"/>
          </a:p>
        </p:txBody>
      </p:sp>
      <p:sp>
        <p:nvSpPr>
          <p:cNvPr id="3" name="Content Placeholder 2"/>
          <p:cNvSpPr>
            <a:spLocks noGrp="1"/>
          </p:cNvSpPr>
          <p:nvPr>
            <p:ph idx="1"/>
          </p:nvPr>
        </p:nvSpPr>
        <p:spPr/>
        <p:txBody>
          <a:bodyPr/>
          <a:lstStyle/>
          <a:p>
            <a:r>
              <a:rPr lang="en-US" dirty="0" smtClean="0"/>
              <a:t>How much you have to sell</a:t>
            </a:r>
          </a:p>
          <a:p>
            <a:r>
              <a:rPr lang="en-US" b="1" u="sng" dirty="0" smtClean="0"/>
              <a:t>Law of Supply: </a:t>
            </a:r>
            <a:r>
              <a:rPr lang="en-US" dirty="0" smtClean="0"/>
              <a:t>Companies will produce </a:t>
            </a:r>
            <a:r>
              <a:rPr lang="en-US" b="1" i="1" dirty="0" smtClean="0"/>
              <a:t>more</a:t>
            </a:r>
            <a:r>
              <a:rPr lang="en-US" dirty="0" smtClean="0"/>
              <a:t> if they can sell a lot at a </a:t>
            </a:r>
            <a:r>
              <a:rPr lang="en-US" b="1" i="1" dirty="0" smtClean="0"/>
              <a:t>higher price</a:t>
            </a:r>
            <a:endParaRPr lang="en-US" b="1" i="1" dirty="0"/>
          </a:p>
        </p:txBody>
      </p:sp>
      <p:pic>
        <p:nvPicPr>
          <p:cNvPr id="4" name="Picture 3"/>
          <p:cNvPicPr>
            <a:picLocks noChangeAspect="1"/>
          </p:cNvPicPr>
          <p:nvPr/>
        </p:nvPicPr>
        <p:blipFill>
          <a:blip r:embed="rId2"/>
          <a:stretch>
            <a:fillRect/>
          </a:stretch>
        </p:blipFill>
        <p:spPr>
          <a:xfrm>
            <a:off x="4649263" y="3968035"/>
            <a:ext cx="2838446" cy="2298294"/>
          </a:xfrm>
          <a:prstGeom prst="rect">
            <a:avLst/>
          </a:prstGeom>
        </p:spPr>
      </p:pic>
    </p:spTree>
    <p:extLst>
      <p:ext uri="{BB962C8B-B14F-4D97-AF65-F5344CB8AC3E}">
        <p14:creationId xmlns:p14="http://schemas.microsoft.com/office/powerpoint/2010/main" val="385882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a:t>
            </a:r>
            <a:endParaRPr lang="en-US" dirty="0"/>
          </a:p>
        </p:txBody>
      </p:sp>
      <p:sp>
        <p:nvSpPr>
          <p:cNvPr id="3" name="Content Placeholder 2"/>
          <p:cNvSpPr>
            <a:spLocks noGrp="1"/>
          </p:cNvSpPr>
          <p:nvPr>
            <p:ph idx="1"/>
          </p:nvPr>
        </p:nvSpPr>
        <p:spPr/>
        <p:txBody>
          <a:bodyPr/>
          <a:lstStyle/>
          <a:p>
            <a:r>
              <a:rPr lang="en-US" dirty="0" smtClean="0"/>
              <a:t>How much consumers want to buy it </a:t>
            </a:r>
          </a:p>
          <a:p>
            <a:r>
              <a:rPr lang="en-US" b="1" u="sng" dirty="0" smtClean="0"/>
              <a:t>Law of Demand: </a:t>
            </a:r>
            <a:r>
              <a:rPr lang="en-US" dirty="0" smtClean="0"/>
              <a:t>People will buy </a:t>
            </a:r>
            <a:r>
              <a:rPr lang="en-US" b="1" i="1" dirty="0" smtClean="0"/>
              <a:t>more </a:t>
            </a:r>
            <a:r>
              <a:rPr lang="en-US" dirty="0" smtClean="0"/>
              <a:t>of something at a </a:t>
            </a:r>
            <a:r>
              <a:rPr lang="en-US" b="1" i="1" dirty="0" smtClean="0"/>
              <a:t>lower price</a:t>
            </a:r>
            <a:r>
              <a:rPr lang="en-US" dirty="0" smtClean="0"/>
              <a:t>. </a:t>
            </a:r>
            <a:endParaRPr lang="en-US" dirty="0"/>
          </a:p>
        </p:txBody>
      </p:sp>
      <p:pic>
        <p:nvPicPr>
          <p:cNvPr id="4" name="Picture 3"/>
          <p:cNvPicPr>
            <a:picLocks noChangeAspect="1"/>
          </p:cNvPicPr>
          <p:nvPr/>
        </p:nvPicPr>
        <p:blipFill>
          <a:blip r:embed="rId2"/>
          <a:stretch>
            <a:fillRect/>
          </a:stretch>
        </p:blipFill>
        <p:spPr>
          <a:xfrm>
            <a:off x="2907552" y="3800049"/>
            <a:ext cx="3403600" cy="2755900"/>
          </a:xfrm>
          <a:prstGeom prst="rect">
            <a:avLst/>
          </a:prstGeom>
        </p:spPr>
      </p:pic>
    </p:spTree>
    <p:extLst>
      <p:ext uri="{BB962C8B-B14F-4D97-AF65-F5344CB8AC3E}">
        <p14:creationId xmlns:p14="http://schemas.microsoft.com/office/powerpoint/2010/main" val="528718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Point</a:t>
            </a:r>
            <a:endParaRPr lang="en-US" dirty="0"/>
          </a:p>
        </p:txBody>
      </p:sp>
      <p:sp>
        <p:nvSpPr>
          <p:cNvPr id="3" name="Content Placeholder 2"/>
          <p:cNvSpPr>
            <a:spLocks noGrp="1"/>
          </p:cNvSpPr>
          <p:nvPr>
            <p:ph idx="1"/>
          </p:nvPr>
        </p:nvSpPr>
        <p:spPr/>
        <p:txBody>
          <a:bodyPr/>
          <a:lstStyle/>
          <a:p>
            <a:r>
              <a:rPr lang="en-US" dirty="0" smtClean="0"/>
              <a:t>Where supply &amp; demand curves meet </a:t>
            </a:r>
            <a:endParaRPr lang="en-US" dirty="0"/>
          </a:p>
        </p:txBody>
      </p:sp>
      <p:pic>
        <p:nvPicPr>
          <p:cNvPr id="5" name="Picture 4"/>
          <p:cNvPicPr>
            <a:picLocks noChangeAspect="1"/>
          </p:cNvPicPr>
          <p:nvPr/>
        </p:nvPicPr>
        <p:blipFill>
          <a:blip r:embed="rId2"/>
          <a:stretch>
            <a:fillRect/>
          </a:stretch>
        </p:blipFill>
        <p:spPr>
          <a:xfrm>
            <a:off x="2991569" y="3417329"/>
            <a:ext cx="3101532" cy="3101532"/>
          </a:xfrm>
          <a:prstGeom prst="rect">
            <a:avLst/>
          </a:prstGeom>
        </p:spPr>
      </p:pic>
    </p:spTree>
    <p:extLst>
      <p:ext uri="{BB962C8B-B14F-4D97-AF65-F5344CB8AC3E}">
        <p14:creationId xmlns:p14="http://schemas.microsoft.com/office/powerpoint/2010/main" val="3274606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 </a:t>
            </a:r>
            <a:endParaRPr lang="en-US" dirty="0"/>
          </a:p>
        </p:txBody>
      </p:sp>
      <p:sp>
        <p:nvSpPr>
          <p:cNvPr id="3" name="Content Placeholder 2"/>
          <p:cNvSpPr>
            <a:spLocks noGrp="1"/>
          </p:cNvSpPr>
          <p:nvPr>
            <p:ph sz="half" idx="1"/>
          </p:nvPr>
        </p:nvSpPr>
        <p:spPr/>
        <p:txBody>
          <a:bodyPr/>
          <a:lstStyle/>
          <a:p>
            <a:r>
              <a:rPr lang="en-US" dirty="0" smtClean="0"/>
              <a:t>Too much supply  </a:t>
            </a:r>
          </a:p>
        </p:txBody>
      </p:sp>
      <p:sp>
        <p:nvSpPr>
          <p:cNvPr id="6" name="Content Placeholder 5"/>
          <p:cNvSpPr>
            <a:spLocks noGrp="1"/>
          </p:cNvSpPr>
          <p:nvPr>
            <p:ph sz="half" idx="2"/>
          </p:nvPr>
        </p:nvSpPr>
        <p:spPr/>
        <p:txBody>
          <a:bodyPr/>
          <a:lstStyle/>
          <a:p>
            <a:r>
              <a:rPr lang="en-US" dirty="0"/>
              <a:t>Too much demand </a:t>
            </a:r>
          </a:p>
          <a:p>
            <a:endParaRPr lang="en-US" dirty="0"/>
          </a:p>
        </p:txBody>
      </p:sp>
      <p:pic>
        <p:nvPicPr>
          <p:cNvPr id="4" name="Picture 3"/>
          <p:cNvPicPr>
            <a:picLocks noChangeAspect="1"/>
          </p:cNvPicPr>
          <p:nvPr/>
        </p:nvPicPr>
        <p:blipFill>
          <a:blip r:embed="rId2"/>
          <a:stretch>
            <a:fillRect/>
          </a:stretch>
        </p:blipFill>
        <p:spPr>
          <a:xfrm>
            <a:off x="832108" y="3430759"/>
            <a:ext cx="3851652" cy="3009900"/>
          </a:xfrm>
          <a:prstGeom prst="rect">
            <a:avLst/>
          </a:prstGeom>
        </p:spPr>
      </p:pic>
      <p:pic>
        <p:nvPicPr>
          <p:cNvPr id="5" name="Picture 4"/>
          <p:cNvPicPr>
            <a:picLocks noChangeAspect="1"/>
          </p:cNvPicPr>
          <p:nvPr/>
        </p:nvPicPr>
        <p:blipFill>
          <a:blip r:embed="rId3"/>
          <a:stretch>
            <a:fillRect/>
          </a:stretch>
        </p:blipFill>
        <p:spPr>
          <a:xfrm>
            <a:off x="4889500" y="3430759"/>
            <a:ext cx="3835400" cy="3009900"/>
          </a:xfrm>
          <a:prstGeom prst="rect">
            <a:avLst/>
          </a:prstGeom>
        </p:spPr>
      </p:pic>
    </p:spTree>
    <p:extLst>
      <p:ext uri="{BB962C8B-B14F-4D97-AF65-F5344CB8AC3E}">
        <p14:creationId xmlns:p14="http://schemas.microsoft.com/office/powerpoint/2010/main" val="1482782597"/>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143</TotalTime>
  <Words>631</Words>
  <Application>Microsoft Macintosh PowerPoint</Application>
  <PresentationFormat>On-screen Show (4:3)</PresentationFormat>
  <Paragraphs>64</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Perception</vt:lpstr>
      <vt:lpstr>Intro to Economic Terms  </vt:lpstr>
      <vt:lpstr>Define: Economics </vt:lpstr>
      <vt:lpstr>Goal: Profit </vt:lpstr>
      <vt:lpstr>4 Types of Resources </vt:lpstr>
      <vt:lpstr>Opportunity Cost </vt:lpstr>
      <vt:lpstr>Supply</vt:lpstr>
      <vt:lpstr>Demand </vt:lpstr>
      <vt:lpstr>Equilibrium Point</vt:lpstr>
      <vt:lpstr>Disequilibrium </vt:lpstr>
      <vt:lpstr>SHIFT in Supply Curve</vt:lpstr>
      <vt:lpstr>SHIFT in Demand Curve</vt:lpstr>
      <vt:lpstr>ACTIVITIES/QUESTIONS </vt:lpstr>
      <vt:lpstr>How much profit did she make? </vt:lpstr>
      <vt:lpstr>How do you do divide cake or flip coins with 3 people (instead of 2)? </vt:lpstr>
      <vt:lpstr>Why is the price so high in some places, but low in others?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Economic Terms  </dc:title>
  <dc:creator>Lindsay Lyons</dc:creator>
  <cp:lastModifiedBy>Lindsay Lyons</cp:lastModifiedBy>
  <cp:revision>12</cp:revision>
  <dcterms:created xsi:type="dcterms:W3CDTF">2013-02-10T14:40:29Z</dcterms:created>
  <dcterms:modified xsi:type="dcterms:W3CDTF">2013-02-10T17:03:33Z</dcterms:modified>
</cp:coreProperties>
</file>